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281" r:id="rId4"/>
    <p:sldId id="287" r:id="rId5"/>
    <p:sldId id="298" r:id="rId6"/>
    <p:sldId id="299" r:id="rId7"/>
    <p:sldId id="300" r:id="rId8"/>
    <p:sldId id="301" r:id="rId9"/>
    <p:sldId id="288" r:id="rId10"/>
    <p:sldId id="289" r:id="rId11"/>
    <p:sldId id="283" r:id="rId12"/>
    <p:sldId id="262" r:id="rId13"/>
    <p:sldId id="273" r:id="rId14"/>
    <p:sldId id="276" r:id="rId15"/>
    <p:sldId id="291" r:id="rId16"/>
    <p:sldId id="284" r:id="rId17"/>
    <p:sldId id="285" r:id="rId18"/>
    <p:sldId id="305" r:id="rId19"/>
    <p:sldId id="292" r:id="rId20"/>
    <p:sldId id="294" r:id="rId21"/>
    <p:sldId id="302" r:id="rId22"/>
    <p:sldId id="286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Sotiraki" initials="KS" lastIdx="2" clrIdx="0">
    <p:extLst>
      <p:ext uri="{19B8F6BF-5375-455C-9EA6-DF929625EA0E}">
        <p15:presenceInfo xmlns:p15="http://schemas.microsoft.com/office/powerpoint/2012/main" userId="8249a457809a19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57" autoAdjust="0"/>
  </p:normalViewPr>
  <p:slideViewPr>
    <p:cSldViewPr>
      <p:cViewPr>
        <p:scale>
          <a:sx n="88" d="100"/>
          <a:sy n="88" d="100"/>
        </p:scale>
        <p:origin x="173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9E2B-5538-4EBD-B482-4FD3779C607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276D-5039-476A-ABDC-672C49DE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 </a:t>
            </a:r>
            <a:r>
              <a:rPr lang="en-US" dirty="0" err="1" smtClean="0"/>
              <a:t>gia</a:t>
            </a:r>
            <a:r>
              <a:rPr lang="en-US" dirty="0" smtClean="0"/>
              <a:t> universal objects 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oti</a:t>
            </a:r>
            <a:r>
              <a:rPr lang="en-US" baseline="0" dirty="0" smtClean="0"/>
              <a:t> ta constructions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u-OWF den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natural kai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76D-5039-476A-ABDC-672C49DE7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66FFB2-50DE-4345-AE17-A3BDF59BD2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66FFB2-50DE-4345-AE17-A3BDF59BD2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66FFB2-50DE-4345-AE17-A3BDF59BD2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783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61862B3-A4E0-47D4-83F0-8BBAEBC4B25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61862B3-A4E0-47D4-83F0-8BBAEBC4B25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747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61862B3-A4E0-47D4-83F0-8BBAEBC4B25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4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2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xreiazomaste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76D-5039-476A-ABDC-672C49DE7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JYP88: Definition of PLS, Local MAX SAT is</a:t>
            </a:r>
            <a:r>
              <a:rPr lang="en-US" baseline="0" dirty="0"/>
              <a:t> PLS-complete, Local MAX-CUT, Local TSP in PLS</a:t>
            </a:r>
          </a:p>
          <a:p>
            <a:r>
              <a:rPr lang="en-US" baseline="0" dirty="0"/>
              <a:t>BCE+98: Black Box Separation of Classes</a:t>
            </a:r>
          </a:p>
          <a:p>
            <a:r>
              <a:rPr lang="en-US" baseline="0" dirty="0"/>
              <a:t>EGG06: Market Equilibrium &lt;-</a:t>
            </a:r>
          </a:p>
          <a:p>
            <a:r>
              <a:rPr lang="en-US" baseline="0" dirty="0"/>
              <a:t>CDDT09: Smoothed Complexity of Lemke – Howson is PPAD-hard</a:t>
            </a:r>
          </a:p>
          <a:p>
            <a:r>
              <a:rPr lang="en-US" baseline="0" dirty="0"/>
              <a:t>DP11: CLS Definition, Nash Equilibria in Congestion Games, continuous optimization problems.</a:t>
            </a:r>
          </a:p>
          <a:p>
            <a:r>
              <a:rPr lang="en-US" baseline="0" dirty="0"/>
              <a:t>R15, R16: Approximate Nash Equilibria (Hardness, Fine Grained Complexity) [Best (Student) Paper STOC] [If PPAD is 2^n then n^(log n) approximate Nash in 2-player games]</a:t>
            </a:r>
          </a:p>
          <a:p>
            <a:r>
              <a:rPr lang="en-US" baseline="0" dirty="0"/>
              <a:t>BIQ+17: PPA hardness of polynomial ideal problem</a:t>
            </a:r>
          </a:p>
          <a:p>
            <a:r>
              <a:rPr lang="en-US" baseline="0" dirty="0"/>
              <a:t>GP17: Definition PTFNP</a:t>
            </a:r>
          </a:p>
          <a:p>
            <a:r>
              <a:rPr lang="en-US" baseline="0" dirty="0"/>
              <a:t>DTZ18: </a:t>
            </a:r>
            <a:r>
              <a:rPr lang="en-US" baseline="0" dirty="0" err="1"/>
              <a:t>Banach</a:t>
            </a:r>
            <a:r>
              <a:rPr lang="en-US" baseline="0" dirty="0"/>
              <a:t> is CLS-complete and connections with optimization</a:t>
            </a:r>
          </a:p>
          <a:p>
            <a:r>
              <a:rPr lang="en-US" baseline="0" dirty="0"/>
              <a:t>FG18: PPA-complete, social choice problem</a:t>
            </a:r>
          </a:p>
          <a:p>
            <a:endParaRPr lang="en-US" baseline="0" dirty="0"/>
          </a:p>
          <a:p>
            <a:r>
              <a:rPr lang="en-US" baseline="0" dirty="0"/>
              <a:t>Bur06: Blum Integers of Factoring in PPA, PPP</a:t>
            </a:r>
          </a:p>
          <a:p>
            <a:r>
              <a:rPr lang="en-US" baseline="0" dirty="0"/>
              <a:t>BPR15: Obfuscation</a:t>
            </a:r>
          </a:p>
          <a:p>
            <a:r>
              <a:rPr lang="en-US" baseline="0" dirty="0"/>
              <a:t>Jer16: Factoring in PPA, PPP</a:t>
            </a:r>
          </a:p>
          <a:p>
            <a:r>
              <a:rPr lang="en-US" baseline="0" dirty="0"/>
              <a:t>GPS16: OWF -&gt; OWP etc…</a:t>
            </a:r>
          </a:p>
          <a:p>
            <a:r>
              <a:rPr lang="en-US" baseline="0" dirty="0"/>
              <a:t>HY17: Obfuscation in CLS</a:t>
            </a:r>
          </a:p>
          <a:p>
            <a:r>
              <a:rPr lang="en-US" baseline="0" dirty="0"/>
              <a:t>RSS17: Black Box Separation of PPAD-hardness with OWF</a:t>
            </a:r>
          </a:p>
          <a:p>
            <a:r>
              <a:rPr lang="en-US" baseline="0" dirty="0"/>
              <a:t>HNY17: If there exists a hard on average problem in NP then TFNP is hard on average</a:t>
            </a:r>
          </a:p>
          <a:p>
            <a:r>
              <a:rPr lang="en-US" baseline="0" dirty="0"/>
              <a:t>KNY17: Ramsey and Multi-collision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76D-5039-476A-ABDC-672C49DE7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3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76D-5039-476A-ABDC-672C49DE78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JYP88: Definition of PLS, Local MAX SAT is PLS-complete, Local MAX-CUT, Local TSP in PLS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BCE+98: Black Box Separation of Classes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EGG06: Market Equilibrium &lt;-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CDDT09: Smoothed Complexity of Lemke – Howson is PPAD-hard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DP11: CLS Definition, Nash Equilibria in Congestion Games, continuous optimization problems.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R15, R16: Approximate Nash Equilibria (Hardness, Fine Grained Complexity) [Best (Student) Paper STOC] [If PPAD is 2^n then n^(log n) approximate Nash in 2-player games]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BIQ+17: PPA hardness of polynomial ideal problem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GP17: Definition PTFNP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DTZ18: Banach is CLS-complete and connections with optimization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FG18: PPA-complete, social choice problem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Bur06: Blum Integers of Factoring in PPA, PPP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BPR15: Obfuscation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Jer16: Factoring in PPA, PPP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GPS16: OWF -&gt; OWP etc…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HY17: Obfuscation in CLS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RSS17: Black Box Separation of PPAD-hardness with OWF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HNY17: If there exists a hard on average problem in NP then TFNP is hard on average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KNY17: Ramsey and Multi-collision Resistance</a:t>
            </a:r>
          </a:p>
        </p:txBody>
      </p:sp>
      <p:sp>
        <p:nvSpPr>
          <p:cNvPr id="2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D8CD1E6-F34E-47E6-9099-74B6DF93816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76D-5039-476A-ABDC-672C49DE78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Extra ideas to make sure that </a:t>
            </a:r>
            <a:r>
              <a:rPr lang="en-US" sz="20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m &gt; log(q)(r + d)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endParaRPr lang="en-US" sz="2000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66FFB2-50DE-4345-AE17-A3BDF59BD2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6DD4A9-8C82-4C44-8C80-090E99F9170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einai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akrivos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sosto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auto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giati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kapos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theloume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poume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oti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kapoia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coordinates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x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mporo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vro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ta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ypoloipa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66FFB2-50DE-4345-AE17-A3BDF59BD2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E484-C322-4038-B12A-B30A7AEB752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777F-9129-484D-A128-714A37B1D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5.png"/><Relationship Id="rId21" Type="http://schemas.openxmlformats.org/officeDocument/2006/relationships/tags" Target="../tags/tag40.xml"/><Relationship Id="rId34" Type="http://schemas.openxmlformats.org/officeDocument/2006/relationships/image" Target="../media/image1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notesSlide" Target="../notesSlides/notesSlide6.xml"/><Relationship Id="rId33" Type="http://schemas.openxmlformats.org/officeDocument/2006/relationships/image" Target="../media/image9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image" Target="../media/image16.png"/><Relationship Id="rId36" Type="http://schemas.openxmlformats.org/officeDocument/2006/relationships/image" Target="../media/image12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image" Target="../media/image6.png"/><Relationship Id="rId30" Type="http://schemas.openxmlformats.org/officeDocument/2006/relationships/image" Target="../media/image7.png"/><Relationship Id="rId35" Type="http://schemas.openxmlformats.org/officeDocument/2006/relationships/image" Target="../media/image18.png"/><Relationship Id="rId8" Type="http://schemas.openxmlformats.org/officeDocument/2006/relationships/tags" Target="../tags/tag27.xml"/><Relationship Id="rId3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png"/><Relationship Id="rId3" Type="http://schemas.openxmlformats.org/officeDocument/2006/relationships/tags" Target="../tags/tag45.xml"/><Relationship Id="rId21" Type="http://schemas.openxmlformats.org/officeDocument/2006/relationships/image" Target="../media/image2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9.png"/><Relationship Id="rId2" Type="http://schemas.openxmlformats.org/officeDocument/2006/relationships/tags" Target="../tags/tag44.xml"/><Relationship Id="rId16" Type="http://schemas.openxmlformats.org/officeDocument/2006/relationships/image" Target="../media/image10.png"/><Relationship Id="rId20" Type="http://schemas.openxmlformats.org/officeDocument/2006/relationships/image" Target="../media/image2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tags" Target="../tags/tag52.xml"/><Relationship Id="rId19" Type="http://schemas.openxmlformats.org/officeDocument/2006/relationships/image" Target="../media/image2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7.xml"/><Relationship Id="rId7" Type="http://schemas.openxmlformats.org/officeDocument/2006/relationships/image" Target="../media/image26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17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tags" Target="../tags/tag59.xml"/><Relationship Id="rId16" Type="http://schemas.openxmlformats.org/officeDocument/2006/relationships/image" Target="../media/image3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7.png"/><Relationship Id="rId5" Type="http://schemas.openxmlformats.org/officeDocument/2006/relationships/tags" Target="../tags/tag62.xml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310.png"/><Relationship Id="rId18" Type="http://schemas.openxmlformats.org/officeDocument/2006/relationships/image" Target="../media/image37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300.png"/><Relationship Id="rId17" Type="http://schemas.openxmlformats.org/officeDocument/2006/relationships/image" Target="../media/image36.png"/><Relationship Id="rId2" Type="http://schemas.openxmlformats.org/officeDocument/2006/relationships/tags" Target="../tags/tag67.xml"/><Relationship Id="rId16" Type="http://schemas.openxmlformats.org/officeDocument/2006/relationships/image" Target="../media/image35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70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38.png"/><Relationship Id="rId26" Type="http://schemas.openxmlformats.org/officeDocument/2006/relationships/image" Target="../media/image44.png"/><Relationship Id="rId3" Type="http://schemas.openxmlformats.org/officeDocument/2006/relationships/tags" Target="../tags/tag77.xml"/><Relationship Id="rId21" Type="http://schemas.openxmlformats.org/officeDocument/2006/relationships/image" Target="../media/image39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17.png"/><Relationship Id="rId25" Type="http://schemas.openxmlformats.org/officeDocument/2006/relationships/image" Target="../media/image43.png"/><Relationship Id="rId2" Type="http://schemas.openxmlformats.org/officeDocument/2006/relationships/tags" Target="../tags/tag76.xml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10.png"/><Relationship Id="rId29" Type="http://schemas.openxmlformats.org/officeDocument/2006/relationships/image" Target="../media/image47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42.png"/><Relationship Id="rId5" Type="http://schemas.openxmlformats.org/officeDocument/2006/relationships/tags" Target="../tags/tag7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tags" Target="../tags/tag84.xml"/><Relationship Id="rId19" Type="http://schemas.openxmlformats.org/officeDocument/2006/relationships/image" Target="../media/image7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40.png"/><Relationship Id="rId3" Type="http://schemas.openxmlformats.org/officeDocument/2006/relationships/tags" Target="../tags/tag91.xml"/><Relationship Id="rId21" Type="http://schemas.openxmlformats.org/officeDocument/2006/relationships/image" Target="../media/image47.png"/><Relationship Id="rId7" Type="http://schemas.openxmlformats.org/officeDocument/2006/relationships/tags" Target="../tags/tag9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8.png"/><Relationship Id="rId2" Type="http://schemas.openxmlformats.org/officeDocument/2006/relationships/tags" Target="../tags/tag90.xml"/><Relationship Id="rId16" Type="http://schemas.openxmlformats.org/officeDocument/2006/relationships/image" Target="../media/image10.png"/><Relationship Id="rId20" Type="http://schemas.openxmlformats.org/officeDocument/2006/relationships/image" Target="../media/image44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7.png"/><Relationship Id="rId23" Type="http://schemas.openxmlformats.org/officeDocument/2006/relationships/image" Target="../media/image45.png"/><Relationship Id="rId10" Type="http://schemas.openxmlformats.org/officeDocument/2006/relationships/tags" Target="../tags/tag98.xml"/><Relationship Id="rId19" Type="http://schemas.openxmlformats.org/officeDocument/2006/relationships/image" Target="../media/image49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7.png"/><Relationship Id="rId2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52.png"/><Relationship Id="rId3" Type="http://schemas.openxmlformats.org/officeDocument/2006/relationships/tags" Target="../tags/tag102.xml"/><Relationship Id="rId21" Type="http://schemas.openxmlformats.org/officeDocument/2006/relationships/image" Target="../media/image44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0.png"/><Relationship Id="rId2" Type="http://schemas.openxmlformats.org/officeDocument/2006/relationships/tags" Target="../tags/tag101.xml"/><Relationship Id="rId16" Type="http://schemas.openxmlformats.org/officeDocument/2006/relationships/image" Target="../media/image7.png"/><Relationship Id="rId20" Type="http://schemas.openxmlformats.org/officeDocument/2006/relationships/image" Target="../media/image49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51.png"/><Relationship Id="rId23" Type="http://schemas.openxmlformats.org/officeDocument/2006/relationships/image" Target="../media/image45.png"/><Relationship Id="rId10" Type="http://schemas.openxmlformats.org/officeDocument/2006/relationships/tags" Target="../tags/tag109.xml"/><Relationship Id="rId19" Type="http://schemas.openxmlformats.org/officeDocument/2006/relationships/image" Target="../media/image40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17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/>
          <a:p>
            <a:r>
              <a:rPr lang="en-US" dirty="0"/>
              <a:t>PPP-completeness with </a:t>
            </a:r>
            <a:r>
              <a:rPr lang="en-US" dirty="0" smtClean="0"/>
              <a:t>Connections </a:t>
            </a:r>
            <a:r>
              <a:rPr lang="en-US" dirty="0"/>
              <a:t>to Cryptography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5627" y="5586413"/>
            <a:ext cx="111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tint val="75000"/>
                  </a:schemeClr>
                </a:solidFill>
              </a:rPr>
              <a:t>LATCA@BiCi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FB254-E8C6-4150-ABE6-60042A26D2E8}"/>
              </a:ext>
            </a:extLst>
          </p:cNvPr>
          <p:cNvSpPr txBox="1"/>
          <p:nvPr/>
        </p:nvSpPr>
        <p:spPr>
          <a:xfrm>
            <a:off x="685799" y="3680936"/>
            <a:ext cx="222408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Katerina </a:t>
            </a:r>
            <a:r>
              <a:rPr lang="en-US" sz="2400" dirty="0" err="1">
                <a:solidFill>
                  <a:srgbClr val="C00000"/>
                </a:solidFill>
              </a:rPr>
              <a:t>Sotiraki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A79E5-C02E-4B6F-9420-2274E15660C8}"/>
              </a:ext>
            </a:extLst>
          </p:cNvPr>
          <p:cNvSpPr txBox="1"/>
          <p:nvPr/>
        </p:nvSpPr>
        <p:spPr>
          <a:xfrm>
            <a:off x="3376611" y="3680936"/>
            <a:ext cx="27122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Manolis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Zampetakis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15447-C79E-4630-B4C6-5971E55E96C6}"/>
              </a:ext>
            </a:extLst>
          </p:cNvPr>
          <p:cNvSpPr txBox="1"/>
          <p:nvPr/>
        </p:nvSpPr>
        <p:spPr>
          <a:xfrm>
            <a:off x="6555579" y="3665547"/>
            <a:ext cx="214788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Giorgos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Zirdelis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Northeastern 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Short Integer Solution Problem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7496" y="5070978"/>
            <a:ext cx="690900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If SIS is </a:t>
            </a:r>
            <a:r>
              <a:rPr lang="en-US" sz="2400" dirty="0" smtClean="0"/>
              <a:t>hard on average, </a:t>
            </a:r>
            <a:r>
              <a:rPr lang="en-US" sz="2400" dirty="0"/>
              <a:t>then </a:t>
            </a:r>
            <a:r>
              <a:rPr lang="en-US" sz="2400" dirty="0">
                <a:latin typeface="Lucida Handwriting" panose="03010101010101010101" pitchFamily="66" charset="0"/>
              </a:rPr>
              <a:t>H</a:t>
            </a:r>
            <a:r>
              <a:rPr lang="en-US" sz="2400" dirty="0"/>
              <a:t> is </a:t>
            </a:r>
            <a:r>
              <a:rPr lang="en-US" sz="2400" b="1" dirty="0"/>
              <a:t>collision-resistant</a:t>
            </a:r>
            <a:r>
              <a:rPr lang="en-US" sz="2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133601"/>
            <a:ext cx="482600" cy="77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443" y="157155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Hash function </a:t>
            </a:r>
            <a:r>
              <a:rPr lang="en-US" sz="2400" u="sng" dirty="0" smtClean="0"/>
              <a:t>family:</a:t>
            </a:r>
          </a:p>
          <a:p>
            <a:r>
              <a:rPr lang="en-US" sz="2400" u="sng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Hash: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36836" y="3554098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75" y="3984460"/>
            <a:ext cx="249600" cy="252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37072" y="3554098"/>
            <a:ext cx="1295400" cy="967581"/>
            <a:chOff x="4013600" y="1317786"/>
            <a:chExt cx="1295400" cy="967581"/>
          </a:xfrm>
        </p:grpSpPr>
        <p:sp>
          <p:nvSpPr>
            <p:cNvPr id="23" name="Rectangle 22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95" y="3948130"/>
            <a:ext cx="921905" cy="27657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31457" y="2081038"/>
            <a:ext cx="1295400" cy="967581"/>
            <a:chOff x="4013600" y="1317786"/>
            <a:chExt cx="1295400" cy="967581"/>
          </a:xfrm>
        </p:grpSpPr>
        <p:sp>
          <p:nvSpPr>
            <p:cNvPr id="30" name="Rectangle 29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2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25302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“CRHF”-completeness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19968" y="2133600"/>
                <a:ext cx="8229600" cy="10668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 smtClean="0"/>
                  <a:t>Ideal world: </a:t>
                </a:r>
                <a:r>
                  <a:rPr lang="en-US" sz="2400" dirty="0" smtClean="0"/>
                  <a:t>family </a:t>
                </a:r>
                <a:r>
                  <a:rPr lang="en-US" sz="2400" dirty="0" smtClean="0">
                    <a:latin typeface="Lucida Handwriting" panose="03010101010101010101" pitchFamily="66" charset="0"/>
                  </a:rPr>
                  <a:t>H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as hard as NP-complete problem. 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Real world:  </a:t>
                </a:r>
                <a:r>
                  <a:rPr lang="en-US" sz="2400" dirty="0"/>
                  <a:t>family </a:t>
                </a:r>
                <a:r>
                  <a:rPr lang="en-US" sz="2400" dirty="0">
                    <a:latin typeface="Lucida Handwriting" panose="03010101010101010101" pitchFamily="66" charset="0"/>
                  </a:rPr>
                  <a:t>H</a:t>
                </a:r>
                <a:r>
                  <a:rPr lang="en-US" sz="2400" dirty="0"/>
                  <a:t>  as hard as </a:t>
                </a:r>
                <a:r>
                  <a:rPr lang="en-US" sz="2400" dirty="0" smtClean="0"/>
                  <a:t>a problem in NP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/>
                  <a:t>coNP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8" y="2133600"/>
                <a:ext cx="8229600" cy="1066800"/>
              </a:xfrm>
              <a:prstGeom prst="rect">
                <a:avLst/>
              </a:prstGeom>
              <a:blipFill>
                <a:blip r:embed="rId3"/>
                <a:stretch>
                  <a:fillRect l="-1185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91459" y="3746626"/>
            <a:ext cx="609692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Idea:</a:t>
            </a:r>
          </a:p>
          <a:p>
            <a:r>
              <a:rPr lang="en-US" sz="2400" dirty="0" smtClean="0"/>
              <a:t>Define a complexity class </a:t>
            </a:r>
            <a:r>
              <a:rPr lang="en-US" sz="2400" smtClean="0"/>
              <a:t>that contains all </a:t>
            </a:r>
            <a:r>
              <a:rPr lang="en-US" sz="2400" dirty="0" smtClean="0"/>
              <a:t>CRHF</a:t>
            </a:r>
          </a:p>
          <a:p>
            <a:r>
              <a:rPr lang="en-US" sz="2400" dirty="0" smtClean="0"/>
              <a:t>and identify a complete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4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PPP/PWPP and Cryptography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388953"/>
            <a:ext cx="8839200" cy="5070694"/>
            <a:chOff x="304800" y="1388953"/>
            <a:chExt cx="8839200" cy="5070694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494568"/>
              <a:ext cx="8839200" cy="4965079"/>
              <a:chOff x="304800" y="1494568"/>
              <a:chExt cx="8839200" cy="496507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494568"/>
                <a:ext cx="8552935" cy="471912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400800" y="3276600"/>
                <a:ext cx="2743200" cy="3124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29000" y="4478447"/>
                <a:ext cx="3657600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05400" y="3429000"/>
                <a:ext cx="2133600" cy="3030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831360" y="1388953"/>
              <a:ext cx="2550640" cy="158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PPP/PWPP and 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4568"/>
            <a:ext cx="8552935" cy="4719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632" y="2438400"/>
            <a:ext cx="99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[KNY17]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[Jer16]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eak-</a:t>
            </a:r>
            <a:r>
              <a:rPr lang="en-US" dirty="0" err="1" smtClean="0"/>
              <a:t>cSIS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0822" y="1681562"/>
            <a:ext cx="1316178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721010"/>
            <a:ext cx="2762363" cy="605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1" y="3352136"/>
            <a:ext cx="1651047" cy="27824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706515" y="1676400"/>
            <a:ext cx="1316177" cy="828019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94" y="1681562"/>
            <a:ext cx="1726475" cy="82285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39" y="3371172"/>
            <a:ext cx="921905" cy="27657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11" y="1826253"/>
            <a:ext cx="393600" cy="36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73" y="1901609"/>
            <a:ext cx="390400" cy="3776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3836357" y="3125489"/>
            <a:ext cx="1316178" cy="654182"/>
            <a:chOff x="-1959717" y="3932883"/>
            <a:chExt cx="1316178" cy="654182"/>
          </a:xfrm>
        </p:grpSpPr>
        <p:sp>
          <p:nvSpPr>
            <p:cNvPr id="96" name="Rectangle 95"/>
            <p:cNvSpPr/>
            <p:nvPr/>
          </p:nvSpPr>
          <p:spPr>
            <a:xfrm>
              <a:off x="-1959717" y="3932883"/>
              <a:ext cx="1316178" cy="654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97" name="Picture 9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8428" y="4077574"/>
              <a:ext cx="393600" cy="364800"/>
            </a:xfrm>
            <a:prstGeom prst="rect">
              <a:avLst/>
            </a:prstGeom>
          </p:spPr>
        </p:pic>
      </p:grpSp>
      <p:sp>
        <p:nvSpPr>
          <p:cNvPr id="98" name="Rectangle 97"/>
          <p:cNvSpPr/>
          <p:nvPr/>
        </p:nvSpPr>
        <p:spPr>
          <a:xfrm>
            <a:off x="5262528" y="3119428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85" y="3389741"/>
            <a:ext cx="249600" cy="252800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1371600" y="3113246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57" y="3383559"/>
            <a:ext cx="249600" cy="25280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1764781" y="3113246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86" y="3394019"/>
            <a:ext cx="288000" cy="3840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4" y="3443858"/>
            <a:ext cx="371200" cy="131200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163842" y="3132090"/>
            <a:ext cx="1316178" cy="654182"/>
            <a:chOff x="-1959717" y="3932883"/>
            <a:chExt cx="1316178" cy="654182"/>
          </a:xfrm>
        </p:grpSpPr>
        <p:sp>
          <p:nvSpPr>
            <p:cNvPr id="108" name="Rectangle 107"/>
            <p:cNvSpPr/>
            <p:nvPr/>
          </p:nvSpPr>
          <p:spPr>
            <a:xfrm>
              <a:off x="-1959717" y="3932883"/>
              <a:ext cx="1316178" cy="654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09" name="Picture 10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8428" y="4077574"/>
              <a:ext cx="393600" cy="364800"/>
            </a:xfrm>
            <a:prstGeom prst="rect">
              <a:avLst/>
            </a:prstGeom>
          </p:spPr>
        </p:pic>
      </p:grpSp>
      <p:sp>
        <p:nvSpPr>
          <p:cNvPr id="110" name="Rectangle 109"/>
          <p:cNvSpPr/>
          <p:nvPr/>
        </p:nvSpPr>
        <p:spPr>
          <a:xfrm>
            <a:off x="7590013" y="3126029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93" y="3399300"/>
            <a:ext cx="288000" cy="384000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2667000" y="4856021"/>
            <a:ext cx="1316177" cy="828019"/>
            <a:chOff x="-1848314" y="4953000"/>
            <a:chExt cx="1316177" cy="828019"/>
          </a:xfrm>
        </p:grpSpPr>
        <p:sp>
          <p:nvSpPr>
            <p:cNvPr id="114" name="Rectangle 113"/>
            <p:cNvSpPr/>
            <p:nvPr/>
          </p:nvSpPr>
          <p:spPr>
            <a:xfrm>
              <a:off x="-1848314" y="4953000"/>
              <a:ext cx="1316177" cy="828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15" name="Picture 11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9356" y="5178209"/>
              <a:ext cx="390400" cy="377600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4132402" y="4856021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68" y="5206030"/>
            <a:ext cx="249600" cy="2528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7" y="5266830"/>
            <a:ext cx="371200" cy="131200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5077719" y="4852820"/>
            <a:ext cx="1316177" cy="828019"/>
            <a:chOff x="-1848314" y="4953000"/>
            <a:chExt cx="1316177" cy="828019"/>
          </a:xfrm>
        </p:grpSpPr>
        <p:sp>
          <p:nvSpPr>
            <p:cNvPr id="120" name="Rectangle 119"/>
            <p:cNvSpPr/>
            <p:nvPr/>
          </p:nvSpPr>
          <p:spPr>
            <a:xfrm>
              <a:off x="-1848314" y="4953000"/>
              <a:ext cx="1316177" cy="828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21" name="Picture 12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9356" y="5178209"/>
              <a:ext cx="390400" cy="377600"/>
            </a:xfrm>
            <a:prstGeom prst="rect">
              <a:avLst/>
            </a:prstGeom>
          </p:spPr>
        </p:pic>
      </p:grpSp>
      <p:sp>
        <p:nvSpPr>
          <p:cNvPr id="122" name="Rectangle 121"/>
          <p:cNvSpPr/>
          <p:nvPr/>
        </p:nvSpPr>
        <p:spPr>
          <a:xfrm>
            <a:off x="6543121" y="4852820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87" y="5203451"/>
            <a:ext cx="288000" cy="3840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79" y="5266829"/>
            <a:ext cx="371200" cy="131200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7462667" y="4847205"/>
            <a:ext cx="309733" cy="13161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19" y="5170646"/>
            <a:ext cx="233600" cy="3584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87" y="5203451"/>
            <a:ext cx="921905" cy="27657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" y="1904723"/>
            <a:ext cx="821333" cy="196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" y="3370412"/>
            <a:ext cx="1102933" cy="2044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4572000"/>
            <a:ext cx="6705600" cy="1828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6" grpId="0" animBg="1"/>
      <p:bldP spid="122" grpId="0" animBg="1"/>
      <p:bldP spid="12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eak-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Arial"/>
              </a:rPr>
              <a:t>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PWPP-hard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1" name="Picture 2 1"/>
          <p:cNvPicPr/>
          <p:nvPr/>
        </p:nvPicPr>
        <p:blipFill>
          <a:blip r:embed="rId3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19200" y="3581400"/>
            <a:ext cx="7239000" cy="260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of the main ideas:</a:t>
            </a:r>
          </a:p>
          <a:p>
            <a:pPr>
              <a:spcBef>
                <a:spcPct val="20000"/>
              </a:spcBef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There exists a </a:t>
            </a: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linear modular </a:t>
            </a:r>
            <a:r>
              <a:rPr lang="en-U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equation </a:t>
            </a: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for NAND </a:t>
            </a:r>
            <a:r>
              <a:rPr lang="en-U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gates.</a:t>
            </a:r>
            <a:endParaRPr lang="en-US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Bef>
                <a:spcPct val="20000"/>
              </a:spcBef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For any circuit C: 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G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constrain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encode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C’s evaluation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gate by gate.</a:t>
            </a: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Ax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= C(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</a:t>
            </a:r>
            <a:r>
              <a:rPr lang="en-US" sz="2400" b="1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input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506" y="1882440"/>
            <a:ext cx="31248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eak-</a:t>
            </a:r>
            <a:r>
              <a:rPr lang="en-US" sz="2400" b="1" dirty="0" err="1" smtClean="0"/>
              <a:t>cSIS</a:t>
            </a:r>
            <a:r>
              <a:rPr lang="en-US" sz="2400" b="1" dirty="0" smtClean="0"/>
              <a:t>: </a:t>
            </a:r>
          </a:p>
          <a:p>
            <a:r>
              <a:rPr lang="en-US" sz="2400" u="sng" dirty="0" smtClean="0"/>
              <a:t>Input</a:t>
            </a:r>
            <a:r>
              <a:rPr lang="en-US" sz="2400" dirty="0" smtClean="0"/>
              <a:t>: matrices </a:t>
            </a:r>
            <a:r>
              <a:rPr lang="en-US" sz="2400" b="1" dirty="0" smtClean="0"/>
              <a:t>A</a:t>
            </a:r>
            <a:r>
              <a:rPr lang="en-US" sz="2400" dirty="0" smtClean="0"/>
              <a:t> and </a:t>
            </a:r>
            <a:r>
              <a:rPr lang="en-US" sz="2400" b="1" dirty="0" smtClean="0"/>
              <a:t>G</a:t>
            </a:r>
          </a:p>
          <a:p>
            <a:r>
              <a:rPr lang="en-US" sz="2400" u="sng" dirty="0" smtClean="0"/>
              <a:t>Output</a:t>
            </a:r>
            <a:r>
              <a:rPr lang="en-US" sz="2400" dirty="0" smtClean="0"/>
              <a:t>: vectors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878292"/>
            <a:ext cx="31248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PWPP: </a:t>
            </a:r>
          </a:p>
          <a:p>
            <a:r>
              <a:rPr lang="en-US" sz="2400" u="sng" dirty="0" smtClean="0"/>
              <a:t>Input</a:t>
            </a:r>
            <a:r>
              <a:rPr lang="en-US" sz="2400" dirty="0" smtClean="0"/>
              <a:t>: circuit C</a:t>
            </a:r>
            <a:r>
              <a:rPr lang="en-US" sz="2400" i="1" dirty="0" smtClean="0"/>
              <a:t> </a:t>
            </a:r>
            <a:endParaRPr lang="en-US" sz="2400" b="1" i="1" dirty="0" smtClean="0"/>
          </a:p>
          <a:p>
            <a:r>
              <a:rPr lang="en-US" sz="2400" u="sng" dirty="0" smtClean="0"/>
              <a:t>Output</a:t>
            </a:r>
            <a:r>
              <a:rPr lang="en-US" sz="2400" dirty="0" smtClean="0"/>
              <a:t>: vectors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68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Binary invertible matrix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2238981"/>
            <a:ext cx="1315800" cy="827640"/>
            <a:chOff x="3566160" y="1641240"/>
            <a:chExt cx="1315800" cy="827640"/>
          </a:xfrm>
        </p:grpSpPr>
        <p:sp>
          <p:nvSpPr>
            <p:cNvPr id="223" name="CustomShape 2"/>
            <p:cNvSpPr/>
            <p:nvPr/>
          </p:nvSpPr>
          <p:spPr>
            <a:xfrm>
              <a:off x="3566160" y="1641240"/>
              <a:ext cx="1315800" cy="8276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225" name="Picture 2 1 1"/>
            <p:cNvPicPr/>
            <p:nvPr/>
          </p:nvPicPr>
          <p:blipFill>
            <a:blip r:embed="rId15"/>
            <a:stretch/>
          </p:blipFill>
          <p:spPr>
            <a:xfrm>
              <a:off x="4026101" y="1866409"/>
              <a:ext cx="389880" cy="37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00" y="2544622"/>
            <a:ext cx="371200" cy="131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66998" y="4186560"/>
            <a:ext cx="3886202" cy="309241"/>
            <a:chOff x="1295397" y="4448323"/>
            <a:chExt cx="3886202" cy="309241"/>
          </a:xfrm>
        </p:grpSpPr>
        <p:sp>
          <p:nvSpPr>
            <p:cNvPr id="35" name="CustomShape 3 1 4"/>
            <p:cNvSpPr/>
            <p:nvPr/>
          </p:nvSpPr>
          <p:spPr>
            <a:xfrm rot="5400000">
              <a:off x="1597978" y="4145743"/>
              <a:ext cx="309240" cy="9144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6" name="Picture 3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426" y="4510685"/>
              <a:ext cx="148346" cy="18270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4517000"/>
              <a:ext cx="371200" cy="131200"/>
            </a:xfrm>
            <a:prstGeom prst="rect">
              <a:avLst/>
            </a:prstGeom>
          </p:spPr>
        </p:pic>
        <p:sp>
          <p:nvSpPr>
            <p:cNvPr id="38" name="CustomShape 3 1 5"/>
            <p:cNvSpPr/>
            <p:nvPr/>
          </p:nvSpPr>
          <p:spPr>
            <a:xfrm rot="5400000">
              <a:off x="3908567" y="3484530"/>
              <a:ext cx="309240" cy="22368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219" y="4489723"/>
              <a:ext cx="1689123" cy="244724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/>
        </p:nvGrpSpPr>
        <p:grpSpPr>
          <a:xfrm>
            <a:off x="3178878" y="2159891"/>
            <a:ext cx="5181601" cy="942905"/>
            <a:chOff x="3276600" y="2105095"/>
            <a:chExt cx="5181601" cy="942905"/>
          </a:xfrm>
        </p:grpSpPr>
        <p:grpSp>
          <p:nvGrpSpPr>
            <p:cNvPr id="15" name="Group 14"/>
            <p:cNvGrpSpPr/>
            <p:nvPr/>
          </p:nvGrpSpPr>
          <p:grpSpPr>
            <a:xfrm>
              <a:off x="3276600" y="2105095"/>
              <a:ext cx="5181600" cy="942905"/>
              <a:chOff x="3276600" y="1696001"/>
              <a:chExt cx="5181600" cy="94290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76602" y="1696002"/>
                <a:ext cx="914401" cy="309240"/>
                <a:chOff x="3276600" y="1696002"/>
                <a:chExt cx="909218" cy="309240"/>
              </a:xfrm>
            </p:grpSpPr>
            <p:sp>
              <p:nvSpPr>
                <p:cNvPr id="226" name="CustomShape 3 1 1"/>
                <p:cNvSpPr/>
                <p:nvPr/>
              </p:nvSpPr>
              <p:spPr>
                <a:xfrm rot="5400000">
                  <a:off x="3576589" y="1396013"/>
                  <a:ext cx="309240" cy="90921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pic>
              <p:nvPicPr>
                <p:cNvPr id="9" name="Picture 8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5438" y="1798495"/>
                  <a:ext cx="147505" cy="182705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4196322" y="2013480"/>
                <a:ext cx="914401" cy="309240"/>
                <a:chOff x="3276600" y="1696002"/>
                <a:chExt cx="909218" cy="309240"/>
              </a:xfrm>
            </p:grpSpPr>
            <p:sp>
              <p:nvSpPr>
                <p:cNvPr id="28" name="CustomShape 3 1 2"/>
                <p:cNvSpPr/>
                <p:nvPr/>
              </p:nvSpPr>
              <p:spPr>
                <a:xfrm rot="5400000">
                  <a:off x="3576589" y="1396013"/>
                  <a:ext cx="309240" cy="90921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pic>
              <p:nvPicPr>
                <p:cNvPr id="29" name="Picture 28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5438" y="1754354"/>
                  <a:ext cx="147505" cy="182705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110722" y="2329666"/>
                <a:ext cx="914401" cy="309240"/>
                <a:chOff x="3276600" y="1696002"/>
                <a:chExt cx="909218" cy="309240"/>
              </a:xfrm>
            </p:grpSpPr>
            <p:sp>
              <p:nvSpPr>
                <p:cNvPr id="31" name="CustomShape 3 1 3"/>
                <p:cNvSpPr/>
                <p:nvPr/>
              </p:nvSpPr>
              <p:spPr>
                <a:xfrm rot="5400000">
                  <a:off x="3576589" y="1396013"/>
                  <a:ext cx="309240" cy="90921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pic>
              <p:nvPicPr>
                <p:cNvPr id="32" name="Picture 31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4849" y="1746913"/>
                  <a:ext cx="147505" cy="182705"/>
                </a:xfrm>
                <a:prstGeom prst="rect">
                  <a:avLst/>
                </a:prstGeom>
              </p:spPr>
            </p:pic>
          </p:grpSp>
          <p:sp>
            <p:nvSpPr>
              <p:cNvPr id="229" name="CustomShape 6"/>
              <p:cNvSpPr/>
              <p:nvPr/>
            </p:nvSpPr>
            <p:spPr>
              <a:xfrm>
                <a:off x="3276600" y="1696001"/>
                <a:ext cx="5181600" cy="942905"/>
              </a:xfrm>
              <a:prstGeom prst="rect">
                <a:avLst/>
              </a:prstGeom>
              <a:noFill/>
              <a:ln w="57240">
                <a:solidFill>
                  <a:schemeClr val="accent2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</p:grp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590800"/>
              <a:ext cx="216381" cy="347428"/>
            </a:xfrm>
            <a:prstGeom prst="rect">
              <a:avLst/>
            </a:prstGeom>
          </p:spPr>
        </p:pic>
        <p:sp>
          <p:nvSpPr>
            <p:cNvPr id="230" name="Rectangle 229"/>
            <p:cNvSpPr/>
            <p:nvPr/>
          </p:nvSpPr>
          <p:spPr>
            <a:xfrm>
              <a:off x="4191001" y="2105096"/>
              <a:ext cx="4267199" cy="309241"/>
            </a:xfrm>
            <a:prstGeom prst="rect">
              <a:avLst/>
            </a:prstGeom>
            <a:solidFill>
              <a:schemeClr val="accent2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endPara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91229" y="2414337"/>
              <a:ext cx="3347477" cy="317478"/>
            </a:xfrm>
            <a:prstGeom prst="rect">
              <a:avLst/>
            </a:prstGeom>
            <a:solidFill>
              <a:schemeClr val="accent2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endPara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25125" y="2730522"/>
              <a:ext cx="2433076" cy="317478"/>
            </a:xfrm>
            <a:prstGeom prst="rect">
              <a:avLst/>
            </a:prstGeom>
            <a:solidFill>
              <a:schemeClr val="accent2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endPara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233" name="Picture 2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318175"/>
              <a:ext cx="2495238" cy="300952"/>
            </a:xfrm>
            <a:prstGeom prst="rect">
              <a:avLst/>
            </a:prstGeom>
          </p:spPr>
        </p:pic>
      </p:grpSp>
      <p:cxnSp>
        <p:nvCxnSpPr>
          <p:cNvPr id="236" name="Straight Arrow Connector 235"/>
          <p:cNvCxnSpPr/>
          <p:nvPr/>
        </p:nvCxnSpPr>
        <p:spPr>
          <a:xfrm>
            <a:off x="8534400" y="2138769"/>
            <a:ext cx="0" cy="942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198373" y="3276600"/>
            <a:ext cx="51426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Picture 2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30" y="2470887"/>
            <a:ext cx="109714" cy="160457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29" y="3352800"/>
            <a:ext cx="1738971" cy="226286"/>
          </a:xfrm>
          <a:prstGeom prst="rect">
            <a:avLst/>
          </a:prstGeom>
        </p:spPr>
      </p:pic>
      <p:sp>
        <p:nvSpPr>
          <p:cNvPr id="252" name="Rectangle 251"/>
          <p:cNvSpPr/>
          <p:nvPr/>
        </p:nvSpPr>
        <p:spPr>
          <a:xfrm>
            <a:off x="990600" y="4953000"/>
            <a:ext cx="72390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5014921"/>
            <a:ext cx="6969600" cy="13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31822" y="3886200"/>
            <a:ext cx="7302578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weak-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Arial"/>
              </a:rPr>
              <a:t>ϵ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PWPP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1" name="Picture 2 1"/>
          <p:cNvPicPr/>
          <p:nvPr/>
        </p:nvPicPr>
        <p:blipFill>
          <a:blip r:embed="rId6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75" y="3973057"/>
            <a:ext cx="6429872" cy="64868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267200" y="3164756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31822" y="5562600"/>
            <a:ext cx="7302577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0" y="5725657"/>
            <a:ext cx="5678933" cy="648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31822" y="1512046"/>
            <a:ext cx="7302578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25" y="1573967"/>
            <a:ext cx="6969600" cy="136218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4267200" y="4822752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26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133601"/>
            <a:ext cx="482600" cy="77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442" y="1571550"/>
            <a:ext cx="6717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Hash function </a:t>
            </a:r>
            <a:r>
              <a:rPr lang="en-US" sz="2400" u="sng" dirty="0" smtClean="0"/>
              <a:t>family:</a:t>
            </a:r>
          </a:p>
          <a:p>
            <a:r>
              <a:rPr lang="en-US" sz="2400" u="sng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Hash(x):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36836" y="5181599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2" y="5943600"/>
            <a:ext cx="249600" cy="252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37072" y="5181599"/>
            <a:ext cx="1295400" cy="967581"/>
            <a:chOff x="4013600" y="1317786"/>
            <a:chExt cx="1295400" cy="967581"/>
          </a:xfrm>
        </p:grpSpPr>
        <p:sp>
          <p:nvSpPr>
            <p:cNvPr id="23" name="Rectangle 22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95" y="5575631"/>
            <a:ext cx="921905" cy="27657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31457" y="2081038"/>
            <a:ext cx="1295400" cy="967581"/>
            <a:chOff x="4013600" y="1317786"/>
            <a:chExt cx="1295400" cy="967581"/>
          </a:xfrm>
        </p:grpSpPr>
        <p:sp>
          <p:nvSpPr>
            <p:cNvPr id="30" name="Rectangle 29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466000" y="2076464"/>
            <a:ext cx="1315800" cy="827640"/>
            <a:chOff x="3566160" y="1641240"/>
            <a:chExt cx="1315800" cy="827640"/>
          </a:xfrm>
        </p:grpSpPr>
        <p:sp>
          <p:nvSpPr>
            <p:cNvPr id="20" name="CustomShape 2"/>
            <p:cNvSpPr/>
            <p:nvPr/>
          </p:nvSpPr>
          <p:spPr>
            <a:xfrm>
              <a:off x="3566160" y="1641240"/>
              <a:ext cx="1315800" cy="8276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21" name="Picture 2 1 1"/>
            <p:cNvPicPr/>
            <p:nvPr/>
          </p:nvPicPr>
          <p:blipFill>
            <a:blip r:embed="rId13"/>
            <a:stretch/>
          </p:blipFill>
          <p:spPr>
            <a:xfrm>
              <a:off x="4026101" y="1866409"/>
              <a:ext cx="389880" cy="37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36" y="2429773"/>
            <a:ext cx="736457" cy="253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57" y="2368052"/>
            <a:ext cx="1662171" cy="4676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9879"/>
            <a:ext cx="4754281" cy="92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02" y="5385598"/>
            <a:ext cx="240000" cy="2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Lattices and PPP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1" name="Picture 2 1"/>
          <p:cNvPicPr/>
          <p:nvPr/>
        </p:nvPicPr>
        <p:blipFill>
          <a:blip r:embed="rId3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6" y="1752600"/>
            <a:ext cx="8028147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5332" y="2229240"/>
            <a:ext cx="99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[KNY17]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62518" y="2438400"/>
            <a:ext cx="111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[BJPPR15]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1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Cryptographic Objects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1752600"/>
            <a:ext cx="31242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Assumptions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838200" y="4191000"/>
            <a:ext cx="31242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Primitives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00200" y="2667000"/>
            <a:ext cx="4572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21565" y="2667000"/>
            <a:ext cx="6096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5365" y="2622274"/>
            <a:ext cx="1278835" cy="1568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35765" y="2617304"/>
            <a:ext cx="6096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71530" y="2667000"/>
            <a:ext cx="173935" cy="150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45465" y="2667000"/>
            <a:ext cx="21535" cy="150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667000"/>
            <a:ext cx="366091" cy="1545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2667000"/>
            <a:ext cx="92765" cy="147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1676400"/>
            <a:ext cx="4343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Natural Universal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Objects?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4035" y="4219161"/>
            <a:ext cx="3902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instance, universal one-way functions [Levin87], but very “unnatural” and “inefficient”.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4573657" y="2343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“Explicit constructions </a:t>
            </a:r>
            <a:r>
              <a:rPr lang="en-US" dirty="0"/>
              <a:t>that implements </a:t>
            </a:r>
            <a:r>
              <a:rPr lang="en-US" i="1" dirty="0"/>
              <a:t>P</a:t>
            </a:r>
            <a:r>
              <a:rPr lang="en-US" dirty="0"/>
              <a:t> under the sole assumption that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exists.”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 Problems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43000" y="2209800"/>
            <a:ext cx="7236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worst-to-average case reduction for weak-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cSIS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7" name="Right Arrow 66"/>
          <p:cNvSpPr/>
          <p:nvPr/>
        </p:nvSpPr>
        <p:spPr>
          <a:xfrm rot="5400000">
            <a:off x="4230577" y="2933700"/>
            <a:ext cx="457200" cy="228600"/>
          </a:xfrm>
          <a:prstGeom prst="rightArrow">
            <a:avLst>
              <a:gd name="adj1" fmla="val 670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924380" y="3429000"/>
            <a:ext cx="541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universal CRHF based on weak-</a:t>
            </a:r>
            <a:r>
              <a:rPr lang="en-US" sz="2800" b="1" dirty="0" err="1" smtClean="0"/>
              <a:t>cSIS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14662" y="4876800"/>
            <a:ext cx="2038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MINKOWSKI</a:t>
            </a:r>
            <a:endParaRPr lang="en-US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434062" y="4894803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PPP</a:t>
            </a:r>
            <a:endParaRPr lang="en-US" sz="2800" b="1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748262" y="5082363"/>
            <a:ext cx="609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672062" y="5234763"/>
            <a:ext cx="609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844955" y="5229447"/>
            <a:ext cx="3337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30765" y="48768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SIS</a:t>
            </a:r>
            <a:endParaRPr lang="en-US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548862" y="489480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PWPP</a:t>
            </a:r>
            <a:endParaRPr lang="en-US" sz="2800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863062" y="5082363"/>
            <a:ext cx="609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786862" y="5234763"/>
            <a:ext cx="609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959755" y="5229447"/>
            <a:ext cx="3337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 animBg="1"/>
      <p:bldP spid="68" grpId="0"/>
      <p:bldP spid="69" grpId="0"/>
      <p:bldP spid="70" grpId="0"/>
      <p:bldP spid="73" grpId="0"/>
      <p:bldP spid="74" grpId="0"/>
      <p:bldP spid="75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 Problems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54642" y="2511792"/>
            <a:ext cx="7431798" cy="8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1828800"/>
            <a:ext cx="1577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(Gap)SVP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0397" y="2520652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679" y="2686860"/>
            <a:ext cx="140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NP-complete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38600" y="2511792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48600" y="2511792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269040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38600" y="2674456"/>
                <a:ext cx="1199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dirty="0" err="1" smtClean="0"/>
                  <a:t>coNP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674456"/>
                <a:ext cx="1199046" cy="369332"/>
              </a:xfrm>
              <a:prstGeom prst="rect">
                <a:avLst/>
              </a:prstGeom>
              <a:blipFill>
                <a:blip r:embed="rId12"/>
                <a:stretch>
                  <a:fillRect l="-4592" t="-10000" r="-45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5929781" y="2520652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29781" y="268331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PPP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134293" y="2536686"/>
            <a:ext cx="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44999" y="3199365"/>
            <a:ext cx="29288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PPP-hard/complete?</a:t>
            </a:r>
            <a:endParaRPr lang="en-US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78802" y="4474173"/>
            <a:ext cx="7431798" cy="8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960" y="3791181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(Gap)CVP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404557" y="4483033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0839" y="4649241"/>
            <a:ext cx="140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NP-complete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962760" y="4474173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72760" y="4474173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72760" y="46527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62760" y="4636837"/>
                <a:ext cx="1199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dirty="0" err="1" smtClean="0"/>
                  <a:t>coNP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760" y="4636837"/>
                <a:ext cx="1199046" cy="369332"/>
              </a:xfrm>
              <a:prstGeom prst="rect">
                <a:avLst/>
              </a:prstGeom>
              <a:blipFill>
                <a:blip r:embed="rId13"/>
                <a:stretch>
                  <a:fillRect l="-4061" t="-10000" r="-45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6622267" y="4483033"/>
            <a:ext cx="0" cy="6769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2267" y="464569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PPP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058453" y="4499067"/>
            <a:ext cx="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65822" y="5161746"/>
            <a:ext cx="29288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PPP-hard/complete?</a:t>
            </a:r>
            <a:endParaRPr lang="en-US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913694" y="4499067"/>
            <a:ext cx="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33499" y="5150752"/>
            <a:ext cx="8435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PPP?</a:t>
            </a:r>
            <a:endParaRPr lang="en-US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1448" y="579902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0141" y="2509782"/>
            <a:ext cx="2756659" cy="678949"/>
          </a:xfrm>
          <a:prstGeom prst="rect">
            <a:avLst/>
          </a:prstGeom>
          <a:solidFill>
            <a:srgbClr val="C0504D">
              <a:alpha val="2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625580" y="4484963"/>
            <a:ext cx="1988333" cy="683388"/>
          </a:xfrm>
          <a:prstGeom prst="rect">
            <a:avLst/>
          </a:prstGeom>
          <a:solidFill>
            <a:srgbClr val="C0504D">
              <a:alpha val="2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92" y="2214210"/>
            <a:ext cx="1315809" cy="2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51" y="2198316"/>
            <a:ext cx="380495" cy="279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94" y="2314606"/>
            <a:ext cx="140800" cy="1223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68" y="2275565"/>
            <a:ext cx="429105" cy="18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77" y="4228373"/>
            <a:ext cx="429105" cy="18605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81" y="4281381"/>
            <a:ext cx="140800" cy="1223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39676"/>
            <a:ext cx="380495" cy="2799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92" y="4194311"/>
            <a:ext cx="1315809" cy="25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86739"/>
            <a:ext cx="435809" cy="2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/>
      <p:bldP spid="49" grpId="0"/>
      <p:bldP spid="50" grpId="0"/>
      <p:bldP spid="53" grpId="0"/>
      <p:bldP spid="55" grpId="0"/>
      <p:bldP spid="58" grpId="0"/>
      <p:bldP spid="64" grpId="0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3410139"/>
            <a:ext cx="78486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loud 76"/>
          <p:cNvSpPr/>
          <p:nvPr/>
        </p:nvSpPr>
        <p:spPr>
          <a:xfrm>
            <a:off x="-228600" y="3855671"/>
            <a:ext cx="1727000" cy="2311302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eak-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PWPP-hard (sketch)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Picture 2 1"/>
          <p:cNvPicPr/>
          <p:nvPr/>
        </p:nvPicPr>
        <p:blipFill>
          <a:blip r:embed="rId17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1046426" y="2971800"/>
            <a:ext cx="762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 =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7" y="3641456"/>
            <a:ext cx="6949026" cy="22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639" y="4081528"/>
            <a:ext cx="1316178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4868121"/>
            <a:ext cx="1316177" cy="6501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9" y="4240630"/>
            <a:ext cx="393600" cy="36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6" y="4995139"/>
            <a:ext cx="390400" cy="37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24539"/>
            <a:ext cx="371200" cy="1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0" y="5183939"/>
            <a:ext cx="371200" cy="13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60622" y="4051357"/>
            <a:ext cx="1925778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00" y="4094600"/>
            <a:ext cx="777600" cy="553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04162" y="4867906"/>
            <a:ext cx="1982238" cy="65031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CustomShape 3 1 4 1 1"/>
          <p:cNvSpPr/>
          <p:nvPr/>
        </p:nvSpPr>
        <p:spPr>
          <a:xfrm rot="5400000">
            <a:off x="3501943" y="4876919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3 1 4 2 1"/>
          <p:cNvSpPr/>
          <p:nvPr/>
        </p:nvSpPr>
        <p:spPr>
          <a:xfrm rot="5400000">
            <a:off x="3806744" y="5192956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3" name="Group 82"/>
          <p:cNvGrpSpPr/>
          <p:nvPr/>
        </p:nvGrpSpPr>
        <p:grpSpPr>
          <a:xfrm>
            <a:off x="990600" y="1371600"/>
            <a:ext cx="3733800" cy="1414000"/>
            <a:chOff x="990600" y="1371600"/>
            <a:chExt cx="3733800" cy="1414000"/>
          </a:xfrm>
        </p:grpSpPr>
        <p:sp>
          <p:nvSpPr>
            <p:cNvPr id="26" name="Rectangle 25"/>
            <p:cNvSpPr/>
            <p:nvPr/>
          </p:nvSpPr>
          <p:spPr>
            <a:xfrm>
              <a:off x="990600" y="1371600"/>
              <a:ext cx="3733800" cy="141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25" y="1608329"/>
              <a:ext cx="3582857" cy="905143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" y="4344185"/>
            <a:ext cx="1312000" cy="26514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" y="5157670"/>
            <a:ext cx="1340952" cy="2651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43277"/>
            <a:ext cx="547200" cy="553600"/>
          </a:xfrm>
          <a:prstGeom prst="rect">
            <a:avLst/>
          </a:prstGeom>
        </p:spPr>
      </p:pic>
      <p:sp>
        <p:nvSpPr>
          <p:cNvPr id="53" name="Down Arrow 52"/>
          <p:cNvSpPr/>
          <p:nvPr/>
        </p:nvSpPr>
        <p:spPr>
          <a:xfrm rot="16200000">
            <a:off x="5713608" y="4059742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 rot="16200000">
            <a:off x="5726252" y="4852408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56" y="4248345"/>
            <a:ext cx="1852190" cy="28830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44" y="4724503"/>
            <a:ext cx="2276264" cy="955429"/>
          </a:xfrm>
          <a:prstGeom prst="rect">
            <a:avLst/>
          </a:prstGeom>
        </p:spPr>
      </p:pic>
      <p:sp>
        <p:nvSpPr>
          <p:cNvPr id="81" name="Cloud 80"/>
          <p:cNvSpPr/>
          <p:nvPr/>
        </p:nvSpPr>
        <p:spPr>
          <a:xfrm>
            <a:off x="2552181" y="5602307"/>
            <a:ext cx="3886199" cy="1186457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16" y="6066772"/>
            <a:ext cx="2799235" cy="25752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4944978" y="1381416"/>
            <a:ext cx="3965451" cy="141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562600" y="2060900"/>
            <a:ext cx="1600200" cy="225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7" y="1613199"/>
            <a:ext cx="3721143" cy="9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7" grpId="0" animBg="1"/>
      <p:bldP spid="2" grpId="0" animBg="1"/>
      <p:bldP spid="12" grpId="0" animBg="1"/>
      <p:bldP spid="13" grpId="0" animBg="1"/>
      <p:bldP spid="19" grpId="0" animBg="1"/>
      <p:bldP spid="22" grpId="0" animBg="1"/>
      <p:bldP spid="53" grpId="0" animBg="1"/>
      <p:bldP spid="54" grpId="0" animBg="1"/>
      <p:bldP spid="81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3410139"/>
            <a:ext cx="78486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eak-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PWPP-hard (sketch)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Picture 2 1"/>
          <p:cNvPicPr/>
          <p:nvPr/>
        </p:nvPicPr>
        <p:blipFill>
          <a:blip r:embed="rId14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392639" y="4081528"/>
            <a:ext cx="1316178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4868121"/>
            <a:ext cx="1316177" cy="6501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9" y="4240630"/>
            <a:ext cx="393600" cy="36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6" y="4995139"/>
            <a:ext cx="390400" cy="37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24539"/>
            <a:ext cx="371200" cy="1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0" y="5183939"/>
            <a:ext cx="371200" cy="13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60622" y="4051357"/>
            <a:ext cx="2337820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7" y="4100430"/>
            <a:ext cx="1385600" cy="553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04162" y="4867906"/>
            <a:ext cx="2394280" cy="65031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CustomShape 3 1 4 1 1"/>
          <p:cNvSpPr/>
          <p:nvPr/>
        </p:nvSpPr>
        <p:spPr>
          <a:xfrm rot="5400000">
            <a:off x="3501943" y="4876919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3 1 4 2 1"/>
          <p:cNvSpPr/>
          <p:nvPr/>
        </p:nvSpPr>
        <p:spPr>
          <a:xfrm rot="5400000">
            <a:off x="3806744" y="5192956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3" name="Group 82"/>
          <p:cNvGrpSpPr/>
          <p:nvPr/>
        </p:nvGrpSpPr>
        <p:grpSpPr>
          <a:xfrm>
            <a:off x="990600" y="1371600"/>
            <a:ext cx="3733800" cy="1414000"/>
            <a:chOff x="990600" y="1371600"/>
            <a:chExt cx="3733800" cy="1414000"/>
          </a:xfrm>
        </p:grpSpPr>
        <p:sp>
          <p:nvSpPr>
            <p:cNvPr id="26" name="Rectangle 25"/>
            <p:cNvSpPr/>
            <p:nvPr/>
          </p:nvSpPr>
          <p:spPr>
            <a:xfrm>
              <a:off x="990600" y="1371600"/>
              <a:ext cx="3733800" cy="141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25" y="1608329"/>
              <a:ext cx="3582857" cy="90514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0" y="5021698"/>
            <a:ext cx="1385143" cy="395429"/>
          </a:xfrm>
          <a:prstGeom prst="rect">
            <a:avLst/>
          </a:prstGeom>
        </p:spPr>
      </p:pic>
      <p:sp>
        <p:nvSpPr>
          <p:cNvPr id="53" name="Down Arrow 52"/>
          <p:cNvSpPr/>
          <p:nvPr/>
        </p:nvSpPr>
        <p:spPr>
          <a:xfrm rot="16200000">
            <a:off x="6175778" y="4059742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 rot="16200000">
            <a:off x="6188422" y="4852408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26" y="4248345"/>
            <a:ext cx="1852190" cy="28830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4944978" y="1381416"/>
            <a:ext cx="3965451" cy="141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562600" y="2060900"/>
            <a:ext cx="1600200" cy="225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7" y="1613199"/>
            <a:ext cx="3721143" cy="910857"/>
          </a:xfrm>
          <a:prstGeom prst="rect">
            <a:avLst/>
          </a:prstGeom>
        </p:spPr>
      </p:pic>
      <p:sp>
        <p:nvSpPr>
          <p:cNvPr id="38" name="Cloud 37"/>
          <p:cNvSpPr/>
          <p:nvPr/>
        </p:nvSpPr>
        <p:spPr>
          <a:xfrm>
            <a:off x="2552181" y="5274985"/>
            <a:ext cx="4763019" cy="151377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09" y="5739957"/>
            <a:ext cx="2672558" cy="6551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flipH="1">
            <a:off x="1046426" y="2971800"/>
            <a:ext cx="762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 =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2" y="4852204"/>
            <a:ext cx="1862400" cy="7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3410139"/>
            <a:ext cx="78486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eak-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cSIS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PWPP-hard (sketch)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Picture 2 1"/>
          <p:cNvPicPr/>
          <p:nvPr/>
        </p:nvPicPr>
        <p:blipFill>
          <a:blip r:embed="rId14"/>
          <a:stretch/>
        </p:blipFill>
        <p:spPr>
          <a:xfrm>
            <a:off x="3933000" y="1882440"/>
            <a:ext cx="389880" cy="37728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7" y="3641458"/>
            <a:ext cx="5832683" cy="22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639" y="4081528"/>
            <a:ext cx="1316178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4868121"/>
            <a:ext cx="1316177" cy="6501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9" y="4240630"/>
            <a:ext cx="393600" cy="36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6" y="4995139"/>
            <a:ext cx="390400" cy="37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24539"/>
            <a:ext cx="371200" cy="1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0" y="5183939"/>
            <a:ext cx="371200" cy="13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60622" y="4051357"/>
            <a:ext cx="2337820" cy="6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7" y="4100430"/>
            <a:ext cx="1596800" cy="553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04162" y="4867906"/>
            <a:ext cx="2394280" cy="65031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CustomShape 3 1 4 1 1"/>
          <p:cNvSpPr/>
          <p:nvPr/>
        </p:nvSpPr>
        <p:spPr>
          <a:xfrm rot="5400000">
            <a:off x="3501943" y="4876919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3 1 4 2 1"/>
          <p:cNvSpPr/>
          <p:nvPr/>
        </p:nvSpPr>
        <p:spPr>
          <a:xfrm rot="5400000">
            <a:off x="3806744" y="5192956"/>
            <a:ext cx="309240" cy="304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3" name="Group 82"/>
          <p:cNvGrpSpPr/>
          <p:nvPr/>
        </p:nvGrpSpPr>
        <p:grpSpPr>
          <a:xfrm>
            <a:off x="990600" y="1371600"/>
            <a:ext cx="3733800" cy="1414000"/>
            <a:chOff x="990600" y="1371600"/>
            <a:chExt cx="3733800" cy="1414000"/>
          </a:xfrm>
        </p:grpSpPr>
        <p:sp>
          <p:nvSpPr>
            <p:cNvPr id="26" name="Rectangle 25"/>
            <p:cNvSpPr/>
            <p:nvPr/>
          </p:nvSpPr>
          <p:spPr>
            <a:xfrm>
              <a:off x="990600" y="1371600"/>
              <a:ext cx="3733800" cy="141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25" y="1608329"/>
              <a:ext cx="3582857" cy="90514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0" y="5021698"/>
            <a:ext cx="1385143" cy="395429"/>
          </a:xfrm>
          <a:prstGeom prst="rect">
            <a:avLst/>
          </a:prstGeom>
        </p:spPr>
      </p:pic>
      <p:sp>
        <p:nvSpPr>
          <p:cNvPr id="53" name="Down Arrow 52"/>
          <p:cNvSpPr/>
          <p:nvPr/>
        </p:nvSpPr>
        <p:spPr>
          <a:xfrm rot="16200000">
            <a:off x="6175778" y="4059742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 rot="16200000">
            <a:off x="6188422" y="4852408"/>
            <a:ext cx="470340" cy="6452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26" y="4248345"/>
            <a:ext cx="1852190" cy="28830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4944978" y="1381416"/>
            <a:ext cx="3965451" cy="141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7" y="1613199"/>
            <a:ext cx="3721143" cy="910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flipH="1">
            <a:off x="1046426" y="2971800"/>
            <a:ext cx="762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 =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5867400"/>
            <a:ext cx="5410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needs more work to make it homogenous…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2" y="4852204"/>
            <a:ext cx="1862400" cy="7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57200" y="249833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Universal  CRHF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626077"/>
            <a:ext cx="3352800" cy="904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/>
              <a:t>Open </a:t>
            </a:r>
            <a:r>
              <a:rPr lang="en-US" sz="2400" b="1" dirty="0"/>
              <a:t>problem:</a:t>
            </a:r>
          </a:p>
          <a:p>
            <a:pPr>
              <a:spcBef>
                <a:spcPct val="20000"/>
              </a:spcBef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Natural Universal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CRHF?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1" y="2286000"/>
            <a:ext cx="251459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smtClean="0"/>
              <a:t>ꓱ CRHF family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 algn="ctr">
              <a:buNone/>
            </a:pPr>
            <a:r>
              <a:rPr lang="en-US" sz="2200" dirty="0" smtClean="0">
                <a:latin typeface="Lucida Handwriting" panose="03010101010101010101" pitchFamily="66" charset="0"/>
              </a:rPr>
              <a:t> </a:t>
            </a:r>
            <a:r>
              <a:rPr lang="en-US" sz="2400" dirty="0" smtClean="0">
                <a:latin typeface="Lucida Handwriting" panose="03010101010101010101" pitchFamily="66" charset="0"/>
              </a:rPr>
              <a:t>H </a:t>
            </a:r>
            <a:r>
              <a:rPr lang="en-US" sz="2400" i="1" dirty="0" smtClean="0"/>
              <a:t>is CRHF</a:t>
            </a:r>
          </a:p>
          <a:p>
            <a:pPr marL="0" indent="0">
              <a:buNone/>
            </a:pPr>
            <a:endParaRPr lang="en-US" sz="2200" i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962400" y="2286000"/>
            <a:ext cx="4800600" cy="1446550"/>
            <a:chOff x="3962400" y="2286000"/>
            <a:chExt cx="4800600" cy="1446550"/>
          </a:xfrm>
        </p:grpSpPr>
        <p:sp>
          <p:nvSpPr>
            <p:cNvPr id="4" name="Rectangle 3"/>
            <p:cNvSpPr/>
            <p:nvPr/>
          </p:nvSpPr>
          <p:spPr>
            <a:xfrm>
              <a:off x="3962400" y="2286000"/>
              <a:ext cx="4800600" cy="14465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200" i="1" dirty="0" smtClean="0"/>
                <a:t>ꓱ </a:t>
              </a:r>
              <a:r>
                <a:rPr lang="en-US" sz="2200" dirty="0">
                  <a:latin typeface="Lucida Handwriting" panose="03010101010101010101" pitchFamily="66" charset="0"/>
                </a:rPr>
                <a:t>A</a:t>
              </a:r>
              <a:r>
                <a:rPr lang="en-US" sz="2200" i="1" dirty="0"/>
                <a:t> finds collision in h  ←</a:t>
              </a:r>
              <a:r>
                <a:rPr lang="en-US" sz="2200" dirty="0">
                  <a:latin typeface="Lucida Handwriting" panose="03010101010101010101" pitchFamily="66" charset="0"/>
                </a:rPr>
                <a:t>H </a:t>
              </a:r>
              <a:endParaRPr lang="en-US" sz="2200" dirty="0" smtClean="0">
                <a:latin typeface="Lucida Handwriting" panose="03010101010101010101" pitchFamily="66" charset="0"/>
              </a:endParaRPr>
            </a:p>
            <a:p>
              <a:endParaRPr lang="en-US" sz="2200" dirty="0">
                <a:latin typeface="Lucida Handwriting" panose="03010101010101010101" pitchFamily="66" charset="0"/>
              </a:endParaRPr>
            </a:p>
            <a:p>
              <a:endParaRPr lang="en-US" sz="2200" dirty="0">
                <a:latin typeface="Lucida Handwriting" panose="03010101010101010101" pitchFamily="66" charset="0"/>
              </a:endParaRPr>
            </a:p>
            <a:p>
              <a:pPr algn="ctr"/>
              <a:r>
                <a:rPr lang="en-US" sz="2200" dirty="0"/>
                <a:t>for all </a:t>
              </a:r>
              <a:r>
                <a:rPr lang="en-US" sz="2200" dirty="0">
                  <a:latin typeface="Lucida Handwriting" panose="03010101010101010101" pitchFamily="66" charset="0"/>
                </a:rPr>
                <a:t>H’</a:t>
              </a:r>
              <a:r>
                <a:rPr lang="en-US" sz="2200" i="1" dirty="0"/>
                <a:t> ꓱ </a:t>
              </a:r>
              <a:r>
                <a:rPr lang="en-US" sz="2200" dirty="0">
                  <a:latin typeface="Lucida Handwriting" panose="03010101010101010101" pitchFamily="66" charset="0"/>
                </a:rPr>
                <a:t>A’ </a:t>
              </a:r>
              <a:r>
                <a:rPr lang="en-US" sz="2200" dirty="0"/>
                <a:t>finds collision in h’ </a:t>
              </a:r>
              <a:r>
                <a:rPr lang="en-US" sz="2200" i="1" dirty="0"/>
                <a:t>←</a:t>
              </a:r>
              <a:r>
                <a:rPr lang="en-US" sz="2200" dirty="0">
                  <a:latin typeface="Lucida Handwriting" panose="03010101010101010101" pitchFamily="66" charset="0"/>
                </a:rPr>
                <a:t> H’</a:t>
              </a:r>
              <a:r>
                <a:rPr lang="en-US" sz="2200" i="1" dirty="0"/>
                <a:t>  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6143166" y="2909898"/>
              <a:ext cx="439068" cy="198754"/>
            </a:xfrm>
            <a:prstGeom prst="rightArrow">
              <a:avLst>
                <a:gd name="adj1" fmla="val 6701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1952166" y="2909898"/>
            <a:ext cx="439068" cy="198754"/>
          </a:xfrm>
          <a:prstGeom prst="rightArrow">
            <a:avLst>
              <a:gd name="adj1" fmla="val 670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 result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080939"/>
            <a:ext cx="7239000" cy="1348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There exists a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natural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hash function: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worst-case universal CRHF,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“strong evidence” of average-case hardness.</a:t>
            </a:r>
            <a:endParaRPr lang="en-US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53209" y="3962400"/>
            <a:ext cx="6652591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w-c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universal </a:t>
            </a:r>
            <a:r>
              <a:rPr lang="en-US" sz="2400" b="1" u="sng" dirty="0" smtClean="0"/>
              <a:t>CRHF </a:t>
            </a:r>
            <a:r>
              <a:rPr lang="en-US" sz="2400" u="sng" dirty="0" smtClean="0"/>
              <a:t>family </a:t>
            </a:r>
            <a:r>
              <a:rPr lang="en-US" sz="2400" u="sng" dirty="0">
                <a:latin typeface="Lucida Handwriting" panose="03010101010101010101" pitchFamily="66" charset="0"/>
              </a:rPr>
              <a:t>H</a:t>
            </a:r>
            <a:r>
              <a:rPr lang="en-US" sz="2400" u="sng" dirty="0"/>
              <a:t> </a:t>
            </a:r>
            <a:r>
              <a:rPr lang="en-US" sz="2400" b="1" u="sng" dirty="0" smtClean="0"/>
              <a:t>: 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i="1" dirty="0"/>
              <a:t>ꓱ </a:t>
            </a:r>
            <a:r>
              <a:rPr lang="en-US" sz="2400" dirty="0">
                <a:latin typeface="Lucida Handwriting" panose="03010101010101010101" pitchFamily="66" charset="0"/>
              </a:rPr>
              <a:t>A</a:t>
            </a:r>
            <a:r>
              <a:rPr lang="en-US" sz="2400" i="1" dirty="0"/>
              <a:t> finds collision </a:t>
            </a:r>
            <a:r>
              <a:rPr lang="en-US" sz="2400" i="1" dirty="0" smtClean="0">
                <a:solidFill>
                  <a:srgbClr val="C00000"/>
                </a:solidFill>
              </a:rPr>
              <a:t>in </a:t>
            </a:r>
            <a:r>
              <a:rPr lang="en-US" sz="2400" i="1" dirty="0">
                <a:solidFill>
                  <a:srgbClr val="C00000"/>
                </a:solidFill>
              </a:rPr>
              <a:t>all </a:t>
            </a:r>
            <a:r>
              <a:rPr lang="en-US" sz="2400" i="1" dirty="0" smtClean="0"/>
              <a:t>h </a:t>
            </a:r>
            <a:r>
              <a:rPr lang="el-GR" sz="2400" i="1" dirty="0" smtClean="0"/>
              <a:t>ϵ</a:t>
            </a:r>
            <a:r>
              <a:rPr lang="en-US" sz="2400" i="1" dirty="0" smtClean="0">
                <a:latin typeface="Lucida Handwriting" panose="03010101010101010101" pitchFamily="66" charset="0"/>
              </a:rPr>
              <a:t>H</a:t>
            </a: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ꓱ </a:t>
            </a:r>
            <a:r>
              <a:rPr lang="en-US" sz="2400" dirty="0" smtClean="0">
                <a:latin typeface="Lucida Handwriting" panose="03010101010101010101" pitchFamily="66" charset="0"/>
              </a:rPr>
              <a:t>A’</a:t>
            </a:r>
            <a:r>
              <a:rPr lang="en-US" sz="2400" i="1" dirty="0" smtClean="0"/>
              <a:t> finds </a:t>
            </a:r>
            <a:r>
              <a:rPr lang="en-US" sz="2400" i="1" dirty="0"/>
              <a:t>a collision </a:t>
            </a:r>
            <a:r>
              <a:rPr lang="en-US" sz="2400" i="1" dirty="0" smtClean="0"/>
              <a:t>in </a:t>
            </a:r>
            <a:r>
              <a:rPr lang="en-US" sz="2400" i="1" dirty="0">
                <a:solidFill>
                  <a:srgbClr val="C00000"/>
                </a:solidFill>
              </a:rPr>
              <a:t>any</a:t>
            </a:r>
            <a:r>
              <a:rPr lang="en-US" sz="2400" i="1" dirty="0"/>
              <a:t> compressing function.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9017" y="6019800"/>
            <a:ext cx="7086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Hash function from a generalization of SIS (</a:t>
            </a:r>
            <a:r>
              <a:rPr lang="en-US" sz="2400" b="1" dirty="0" smtClean="0"/>
              <a:t>weak-</a:t>
            </a:r>
            <a:r>
              <a:rPr lang="en-US" sz="2400" b="1" dirty="0" err="1" smtClean="0"/>
              <a:t>cSIS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3771900" y="4991100"/>
            <a:ext cx="457200" cy="228600"/>
          </a:xfrm>
          <a:prstGeom prst="rightArrow">
            <a:avLst>
              <a:gd name="adj1" fmla="val 670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276600" cy="4900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FNP: </a:t>
            </a:r>
            <a:r>
              <a:rPr lang="en-US" sz="2000" dirty="0"/>
              <a:t>class of search problems whose decision version is in NP.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algn="just"/>
            <a:r>
              <a:rPr lang="en-US" sz="2000" b="1" dirty="0"/>
              <a:t>TFNP: </a:t>
            </a:r>
            <a:r>
              <a:rPr lang="en-US" sz="2000" dirty="0"/>
              <a:t>class of total search problems of FNP, i.e. </a:t>
            </a:r>
            <a:r>
              <a:rPr lang="en-US" sz="2000" dirty="0" smtClean="0"/>
              <a:t>a solution </a:t>
            </a:r>
            <a:r>
              <a:rPr lang="en-US" sz="2000" dirty="0"/>
              <a:t>always exist </a:t>
            </a:r>
            <a:r>
              <a:rPr lang="en-US" sz="2000" dirty="0" smtClean="0"/>
              <a:t>[MP91].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521101"/>
            <a:ext cx="595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applications in </a:t>
            </a:r>
            <a:r>
              <a:rPr lang="en-US" sz="1600" dirty="0"/>
              <a:t>game theory, economics, social choice, </a:t>
            </a:r>
          </a:p>
          <a:p>
            <a:r>
              <a:rPr lang="en-US" sz="1600" dirty="0"/>
              <a:t>(discrete / continuous) optimization, e.g. [JYP88], [BCE+98], [EGG06], </a:t>
            </a:r>
          </a:p>
          <a:p>
            <a:r>
              <a:rPr lang="en-US" sz="1600" dirty="0"/>
              <a:t>[CDDT09], [DP11], [R15], [R16], [BIQ+17], [GP17], [DTZ18], [FG18] …</a:t>
            </a:r>
          </a:p>
          <a:p>
            <a:r>
              <a:rPr lang="en-US" sz="1600" dirty="0"/>
              <a:t>Most celebrated result: NASH PPAD-complete [DGP06], [CDT06]</a:t>
            </a:r>
          </a:p>
          <a:p>
            <a:r>
              <a:rPr lang="en-US" sz="1600" dirty="0" smtClean="0"/>
              <a:t>Connections </a:t>
            </a:r>
            <a:r>
              <a:rPr lang="en-US" sz="1600" dirty="0"/>
              <a:t>to Cryptography:</a:t>
            </a:r>
          </a:p>
          <a:p>
            <a:r>
              <a:rPr lang="en-US" sz="1600" dirty="0"/>
              <a:t>[Bur06], [BPR15], [Jer16], [GPS16], [HY17], [RSS17], [HNY17], [KNY17]</a:t>
            </a:r>
          </a:p>
        </p:txBody>
      </p:sp>
      <p:sp>
        <p:nvSpPr>
          <p:cNvPr id="6" name="Oval 5"/>
          <p:cNvSpPr/>
          <p:nvPr/>
        </p:nvSpPr>
        <p:spPr>
          <a:xfrm rot="19352152">
            <a:off x="6082390" y="2728697"/>
            <a:ext cx="1737584" cy="129612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and PWPP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i="1" dirty="0"/>
              <a:t>“Total search problems should be classified in terms of the profound mathematical principles that are invoked to establish their totality.”</a:t>
            </a:r>
          </a:p>
          <a:p>
            <a:pPr marL="0" indent="0" algn="r">
              <a:buNone/>
            </a:pPr>
            <a:r>
              <a:rPr lang="en-US" sz="2000" i="1" dirty="0"/>
              <a:t>Papadimitriou ‘94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3600" y="2895600"/>
            <a:ext cx="5024894" cy="461665"/>
            <a:chOff x="458941" y="4191000"/>
            <a:chExt cx="3799818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458941" y="4191000"/>
              <a:ext cx="1231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PPP, PWPP 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endCxn id="7" idx="1"/>
            </p:cNvCxnSpPr>
            <p:nvPr/>
          </p:nvCxnSpPr>
          <p:spPr>
            <a:xfrm>
              <a:off x="1726632" y="4419600"/>
              <a:ext cx="460982" cy="22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87613" y="4191000"/>
              <a:ext cx="207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Pigeonhole principle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810000"/>
            <a:ext cx="4267200" cy="1828800"/>
            <a:chOff x="304800" y="3810000"/>
            <a:chExt cx="4267200" cy="1828800"/>
          </a:xfrm>
        </p:grpSpPr>
        <p:sp>
          <p:nvSpPr>
            <p:cNvPr id="23" name="Rectangle 22"/>
            <p:cNvSpPr/>
            <p:nvPr/>
          </p:nvSpPr>
          <p:spPr>
            <a:xfrm>
              <a:off x="304800" y="3810000"/>
              <a:ext cx="42672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48" y="4065767"/>
              <a:ext cx="4095542" cy="1370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00600" y="3810000"/>
            <a:ext cx="4191000" cy="1828800"/>
            <a:chOff x="4800600" y="3810000"/>
            <a:chExt cx="4191000" cy="1828800"/>
          </a:xfrm>
        </p:grpSpPr>
        <p:sp>
          <p:nvSpPr>
            <p:cNvPr id="25" name="Rectangle 24"/>
            <p:cNvSpPr/>
            <p:nvPr/>
          </p:nvSpPr>
          <p:spPr>
            <a:xfrm>
              <a:off x="4800600" y="3810000"/>
              <a:ext cx="41910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425" y="4065767"/>
              <a:ext cx="4060571" cy="102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PPP/PWPP and 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0781"/>
            <a:ext cx="8580545" cy="32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PPP/PWPP-completeness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A longstanding open problem since [Pap94].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50" y="2544764"/>
            <a:ext cx="6896100" cy="904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Our contribution: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We identify the first PPP/PWPP-complete problems.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237" y="3870634"/>
            <a:ext cx="187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talk: </a:t>
            </a:r>
            <a:r>
              <a:rPr lang="en-US" sz="2000" b="1" dirty="0" smtClean="0"/>
              <a:t>PWPP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30570" y="4419600"/>
            <a:ext cx="7282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A PWPP-complete problem defines a w-c universal CRHF.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7755" y="5257799"/>
            <a:ext cx="384848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</a:t>
            </a:r>
            <a:r>
              <a:rPr lang="en-US" sz="2400" b="1" dirty="0"/>
              <a:t>Theorem: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eak-</a:t>
            </a:r>
            <a:r>
              <a:rPr lang="en-US" sz="2400" dirty="0" err="1" smtClean="0"/>
              <a:t>cSIS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PWPP-complete.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4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Short Integer Solution Problem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236720" cy="31512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573429" y="1872197"/>
            <a:ext cx="1295400" cy="967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47" y="4149157"/>
            <a:ext cx="1651047" cy="278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04" y="2173587"/>
            <a:ext cx="393600" cy="3648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552574" y="3733713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14" y="4149157"/>
            <a:ext cx="249600" cy="25280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961564" y="3733799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30" y="4149243"/>
            <a:ext cx="288000" cy="384000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5445150" y="3733713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9" y="4164075"/>
            <a:ext cx="249600" cy="252800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4044331" y="3748631"/>
            <a:ext cx="1295400" cy="967581"/>
            <a:chOff x="4013600" y="1317786"/>
            <a:chExt cx="1295400" cy="967581"/>
          </a:xfrm>
        </p:grpSpPr>
        <p:sp>
          <p:nvSpPr>
            <p:cNvPr id="97" name="Rectangle 96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  <p:pic>
        <p:nvPicPr>
          <p:cNvPr id="99" name="Picture 9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40" y="4222469"/>
            <a:ext cx="371200" cy="131200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7712652" y="3733713"/>
            <a:ext cx="309733" cy="1295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18" y="4163740"/>
            <a:ext cx="288000" cy="384000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6307259" y="3746225"/>
            <a:ext cx="1295400" cy="967581"/>
            <a:chOff x="4013600" y="1317786"/>
            <a:chExt cx="1295400" cy="967581"/>
          </a:xfrm>
        </p:grpSpPr>
        <p:sp>
          <p:nvSpPr>
            <p:cNvPr id="104" name="Rectangle 103"/>
            <p:cNvSpPr/>
            <p:nvPr/>
          </p:nvSpPr>
          <p:spPr>
            <a:xfrm>
              <a:off x="4013600" y="1317786"/>
              <a:ext cx="1295400" cy="967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875" y="1619176"/>
              <a:ext cx="393600" cy="364800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5" y="4135843"/>
            <a:ext cx="921905" cy="276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7" y="2229591"/>
            <a:ext cx="821333" cy="1961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4" y="4149174"/>
            <a:ext cx="1102933" cy="2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3.9257"/>
  <p:tag name="ORIGINALWIDTH" val="2350.956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PWPP}}$: \\&#10;Given a circuit $C: \{0,1\}^n \rightarrow \{0,1\}^m$, \\&#10;\noindent with $m &lt; n$. \\&#10;\noindent Find a collision, i.e $\mathbf{x} \neq \mathbf{y}$ s.t. $C(\mathbf{x}) = C(\mathbf{y})$.&#10;&#10;&#10;\end{document}"/>
  <p:tag name="IGUANATEXSIZE" val="17"/>
  <p:tag name="IGUANATEXCURSOR" val="3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67.4915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y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189.351"/>
  <p:tag name="LATEXADDIN" val="\documentclass{article}&#10;\usepackage{amsmath}&#10;\usepackage{color}&#10;\pagestyle{empty}&#10;\begin{document}&#10;&#10;&#10;$x,y \in \{0,1\} \text{ s.t. } x + 2y  = 0 \pmod 4 \Leftrightarrow x = y = 0 \pmod 4$&#10;&#10;&#10;\end{document}"/>
  <p:tag name="IGUANATEXSIZE" val="18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74.2032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boldsymbol{0} || \mathbf{I} || 2 \mathbf{I} \]&#10;&#10;\end{document}"/>
  <p:tag name="IGUANATEXSIZE" val="42"/>
  <p:tag name="IGUANATEXCURSOR" val="1697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454.4432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|| \star || \boldsymbol{0} || \boldsymbol{0}\]&#10;&#10;\end{document}"/>
  <p:tag name="IGUANATEXSIZE" val="30"/>
  <p:tag name="IGUANATEXCURSOR" val="1697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28.6464"/>
  <p:tag name="LATEXADDIN" val="\documentclass{article}&#10;\usepackage{amsmath}&#10;\pagestyle{empty}&#10;\begin{document}&#10;&#10;&#10;\[\mathbf{A} \mathbf{x} = \mathcal{C}(\mathbf{x}_{input}) \]&#10;&#10;\end{document}"/>
  <p:tag name="IGUANATEXSIZE" val="2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1.695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weak-cSIS}}$: \\&#10;Given two lattices $\mathbf{A} \in \mathbb{Z}_q^{r\times m}$ and $\mathbf{G} \in \mathbb{Z}_q^{d\times m}$ \\&#10;\noindent with $m &gt; \log(q)(d + r)$. \\&#10;\noindent Find $\mathbf{x} \neq \mathbf{y}$ s.t. $\mathbf{A}\mathbf{x} = \mathbf{A}\mathbf{y}$ and $\mathbf{G}\mathbf{x} = \mathbf{G}\mathbf{y} = \boldsymbol{0}$.&#10;&#10;&#10;\end{document}"/>
  <p:tag name="IGUANATEXSIZE" val="15"/>
  <p:tag name="IGUANATEXCURSOR" val="5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7.4465"/>
  <p:tag name="ORIGINALWIDTH" val="1018.373"/>
  <p:tag name="LATEXADDIN" val="\documentclass{article}&#10;\usepackage{amsmath}&#10;\pagestyle{empty}&#10;\begin{document}&#10;&#10;&#10;\noindent$\mathbf{G} \mathbf{x} = \boldsymbol{2} \pmod 4$\\&#10;$\text{                                } \Updownarrow$\\&#10;$ \mathbf{x} = \text{Eval}(\mathcal{C},\mathbf{x}_{input})$&#10;&#10;\end{document}"/>
  <p:tag name="IGUANATEXSIZE" val="1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2.4484"/>
  <p:tag name="LATEXADDIN" val="\documentclass{article}&#10;\usepackage{amsmath}&#10;\usepackage{amsfonts}&#10;\pagestyle{empty}&#10;\begin{document}&#10;&#10;\[ (\text{mod}~q) \]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3.9257"/>
  <p:tag name="ORIGINALWIDTH" val="2350.956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PWPP}}$: \\&#10;Given a circuit $C: \{0,1\}^n \rightarrow \{0,1\}^r$, \\&#10;\noindent with $r &lt; n$. \\&#10;\noindent Find a collision, i.e $\mathbf{x} \neq \mathbf{y}$ s.t. $C(\mathbf{x}) = C(\mathbf{y})$.&#10;&#10;&#10;\end{document}"/>
  <p:tag name="IGUANATEXSIZE" val="15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67.4541"/>
  <p:tag name="LATEXADDIN" val="\documentclass{article}&#10;\usepackage{amsmath}&#10;\usepackage{amsfonts}&#10;\pagestyle{empty}&#10;\begin{document}&#10;&#10;&#10;\textsc{Input:}&#10;&#10;&#10;\end{document}"/>
  <p:tag name="IGUANATEXSIZE" val="22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493.4384"/>
  <p:tag name="LATEXADDIN" val="\documentclass{article}&#10;\usepackage{amsmath}&#10;\usepackage{amsfonts}&#10;\pagestyle{empty}&#10;\begin{document}&#10;&#10;&#10;\textsc{Output:}&#10;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2.4484"/>
  <p:tag name="LATEXADDIN" val="\documentclass{article}&#10;\usepackage{amsmath}&#10;\usepackage{amsfonts}&#10;\pagestyle{empty}&#10;\begin{document}&#10;&#10;\[ (\text{mod}~q) \]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3.4008"/>
  <p:tag name="ORIGINALWIDTH" val="2371.203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PPP}}$: \\&#10;Given a circuit $C: \{0,1\}^n \rightarrow \{0,1\}^n$. Find: &#10;\begin{enumerate}&#10;\item An $\mathbf{x}$ s.t. $C(\mathbf{x}) = \mathbf{0}$ or&#10;\item a collision, i.e $\mathbf{x} \neq \mathbf{y}$ s.t. $C(\mathbf{x}) = C(\mathbf{y})$.&#10;\end{enumerate}&#10;&#10;\end{document}"/>
  <p:tag name="IGUANATEXSIZE" val="17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1235.845"/>
  <p:tag name="LATEXADDIN" val="\documentclass{article}&#10;\usepackage{amsmath}&#10;\usepackage{color}&#10;\usepackage{amsfonts}&#10;\pagestyle{empty}&#10;\begin{document}&#10;&#10;&#10;\noindent $\in&#10;\mathbb{Z}_q^{r \times m}$, \\with $m &gt; \log(q)(r \color{red}+ d\color{black})$ &#10;&#10;\end{document}"/>
  <p:tag name="IGUANATEXSIZE" val="22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38.6577"/>
  <p:tag name="LATEXADDIN" val="\documentclass{article}&#10;\usepackage{amsmath}&#10;\usepackage{amsfonts}&#10;\pagestyle{empty}&#10;\begin{document}&#10;&#10;&#10;$\in \{0,1\}^m$, s.t.&#10;&#10;&#10;\end{document}"/>
  <p:tag name="IGUANATEXSIZE" val="22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849.6438"/>
  <p:tag name="LATEXADDIN" val="\documentclass{article}&#10;\usepackage{amsmath}&#10;\usepackage{amsfonts}&#10;\usepackage{color}&#10;\pagestyle{empty}&#10;\begin{document}&#10;&#10;&#10;&#10;\noindent \color{red}$ \in \mathbb{Z}_q^{d \times m}$\\&#10;a ``special type'' \\ matrix &#10;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2.4484"/>
  <p:tag name="LATEXADDIN" val="\documentclass{article}&#10;\usepackage{amsmath}&#10;\usepackage{amsfonts}&#10;\pagestyle{empty}&#10;\begin{document}&#10;&#10;\[ (\text{mod}~q) \]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67.4915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y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448.069"/>
  <p:tag name="LATEXADDIN" val="\documentclass{article}&#10;\usepackage{amsmath}&#10;\usepackage{amsfonts}&#10;\pagestyle{empty}&#10;\begin{document}&#10;&#10;&#10;$\in \mathbb{Z}_q^{r \times m}$, with $m &gt; \log(q)r$.&#10;&#10;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67.4915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y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67.4915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y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4.7431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0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2.4484"/>
  <p:tag name="LATEXADDIN" val="\documentclass{article}&#10;\usepackage{amsmath}&#10;\usepackage{amsfonts}&#10;\pagestyle{empty}&#10;\begin{document}&#10;&#10;\[ (\text{mod}~q) \]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67.4541"/>
  <p:tag name="LATEXADDIN" val="\documentclass{article}&#10;\usepackage{amsmath}&#10;\usepackage{amsfonts}&#10;\pagestyle{empty}&#10;\begin{document}&#10;&#10;&#10;\textsc{Input:}&#10;&#10;&#10;\end{document}"/>
  <p:tag name="IGUANATEXSIZE" val="22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493.4384"/>
  <p:tag name="LATEXADDIN" val="\documentclass{article}&#10;\usepackage{amsmath}&#10;\usepackage{amsfonts}&#10;\pagestyle{empty}&#10;\begin{document}&#10;&#10;&#10;\textsc{Output:}&#10;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38.6577"/>
  <p:tag name="LATEXADDIN" val="\documentclass{article}&#10;\usepackage{amsmath}&#10;\usepackage{amsfonts}&#10;\pagestyle{empty}&#10;\begin{document}&#10;&#10;&#10;$\in \{0,1\}^m$, s.t.&#10;&#10;&#10;\end{document}"/>
  <p:tag name="IGUANATEXSIZE" val="22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9.99252"/>
  <p:tag name="LATEXADDIN" val="\documentclass{article}&#10;\usepackage{amsmath}&#10;\usepackage{amsfonts}&#10;\usepackage{xcolor}&#10;\pagestyle{empty}&#10;\begin{document}&#10;&#10;$d$&#10;\end{document}"/>
  <p:tag name="IGUANATEXSIZE" val="18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0.8811"/>
  <p:tag name="LATEXADDIN" val="\documentclass{article}&#10;\usepackage{amsmath}&#10;\usepackage{amsfonts}&#10;\usepackage{xcolor}&#10;\pagestyle{empty}&#10;\begin{document}&#10;&#10;$m &gt; \log(q) (r + d)$&#10;\end{document}"/>
  <p:tag name="IGUANATEXSIZE" val="18"/>
  <p:tag name="IGUANATEXCURSOR" val="14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4.6757"/>
  <p:tag name="ORIGINALWIDTH" val="3118.11"/>
  <p:tag name="LATEXADDIN" val="\documentclass{article}&#10;\linespread{1.06}&#10;\usepackage[sc]{mathpazo}&#10;&#10;\usepackage{amsmath}&#10;\usepackage{amsfonts}&#10;\usepackage{xcolor}&#10;\pagestyle{empty}&#10;&#10;\newcommand{\class}[1]{\ensuremath{\mathsf{#1}}}&#10;&#10;\begin{document}&#10;&#10;\noindent\textbf{Lemma:}\\&#10;For any $\mathbf{z} \in \{0,1\}^{m - \log(q) d}$, we can \color{red} efficiently \color{black} compute a \\&#10;binary solution of the form $\mathbf{x} = [ \star \,\,\, \star \dots \star \,\,\, \mathbf{z}]$ for the \\&#10;equation $\mathbf{G}\mathbf{x} = \mathbf{b} \pmod{q}$.&#10;\end{document}"/>
  <p:tag name="IGUANATEXSIZE" val="22"/>
  <p:tag name="IGUANATEXCURSOR" val="292"/>
  <p:tag name="TRANSPARENCY" val="True"/>
  <p:tag name="FILENAME" val=""/>
  <p:tag name="LATEXENGINEID" val="0"/>
  <p:tag name="TEMPFOLDER" val="c:\temp\"/>
  <p:tag name="LATEXFORMHEIGHT" val="312"/>
  <p:tag name="LATEXFORMWIDTH" val="458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usepackage{amsfonts}&#10;\usepackage{xcolor}&#10;\pagestyle{empty}&#10;\begin{document}&#10;&#10;0&#10;\end{document}"/>
  <p:tag name="IGUANATEXSIZE" val="40"/>
  <p:tag name="IGUANATEXCURSOR" val="12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491.1886"/>
  <p:tag name="LATEXADDIN" val="\documentclass{article}&#10;\usepackage{amsmath}&#10;\usepackage{amsfonts}&#10;\usepackage{xcolor}&#10;\pagestyle{empty}&#10;\begin{document}&#10;&#10;\color{white}&#10;\[ \star \,\,\,\,\,\, \star \,\,\,\,\,\, \star \]&#10;&#10;\end{document}"/>
  <p:tag name="IGUANATEXSIZE" val="5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usepackage{amsfonts}&#10;\usepackage{xcolor}&#10;\pagestyle{empty}&#10;\begin{document}&#10;&#10;\color{white}&#10;\[ \mathbf{g} \]&#10;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usepackage{amsfonts}&#10;\usepackage{xcolor}&#10;\pagestyle{empty}&#10;\begin{document}&#10;&#10;\color{white}&#10;\[ \mathbf{g} \]&#10;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usepackage{amsfonts}&#10;\usepackage{xcolor}&#10;\pagestyle{empty}&#10;\begin{document}&#10;&#10;\color{white}&#10;\[ \mathbf{g} \]&#10;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usepackage{amsfonts}&#10;\usepackage{xcolor}&#10;\pagestyle{empty}&#10;\begin{document}&#10;&#10;\color{white}&#10;\[ \mathbf{g} \]&#10;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751.4061"/>
  <p:tag name="LATEXADDIN" val="\documentclass{article}&#10;\usepackage{amsmath}&#10;\usepackage{amsfonts}&#10;\usepackage{xcolor}&#10;\pagestyle{empty}&#10;\begin{document}&#10;&#10;\color{white}&#10;\[ 1 \,\,\,\,\, 2 \,\,\,\,\, 4 \,\,\, \dots \,\,\, q \]&#10;&#10;\end{document}"/>
  <p:tag name="IGUANATEXSIZE" val="22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2876.64"/>
  <p:tag name="LATEXADDIN" val="\documentclass{article}&#10;\linespread{1.06}&#10;\usepackage[sc]{mathpazo}&#10;&#10;\usepackage{amsmath}&#10;\usepackage{amsfonts}&#10;\usepackage{xcolor}&#10;\pagestyle{empty}&#10;\begin{document}&#10;&#10;\noindent Since $m &gt; (r + d) \log(q)$, there exist more than \\$2^{\log(q)r} = q^r$, $\mathbf{x} \in \{0,1\}^m$ such that  $\mathbf{G}\mathbf{x} = \mathbf{b} \pmod{q}$.  &#10;\end{document}"/>
  <p:tag name="IGUANATEXSIZE" val="22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2540.682"/>
  <p:tag name="LATEXADDIN" val="\documentclass{article}&#10;\linespread{1.06}&#10;\usepackage[sc]{mathpazo}&#10;&#10;\usepackage{amsmath}&#10;\usepackage{amsfonts}&#10;\usepackage{xcolor}&#10;\pagestyle{empty}&#10;\begin{document}&#10;&#10;\noindent There exist $\mathbf{x} \neq \mathbf{y}$ such that  $\mathbf{A}\mathbf{x} = \mathbf{A} \mathbf{y}\pmod{q}$\\ and  $\mathbf{G}\mathbf{x} = \mathbf{G}\mathbf{y} = \mathbf{b} \pmod{q}$.  &#10;\end{document}"/>
  <p:tag name="IGUANATEXSIZE" val="22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4.6757"/>
  <p:tag name="ORIGINALWIDTH" val="3118.11"/>
  <p:tag name="LATEXADDIN" val="\documentclass{article}&#10;\linespread{1.06}&#10;\usepackage[sc]{mathpazo}&#10;&#10;\usepackage{amsmath}&#10;\usepackage{amsfonts}&#10;\usepackage{xcolor}&#10;\pagestyle{empty}&#10;&#10;\newcommand{\class}[1]{\ensuremath{\mathsf{#1}}}&#10;&#10;\begin{document}&#10;&#10;\noindent\textbf{Lemma:}\\&#10;For any $\mathbf{z} \in \{0,1\}^{m - \log(q) d}$, we can \color{red} efficiently \color{black} compute a \\&#10;binary solution of the form $\mathbf{x} = [ \star \,\,\, \star \dots \star \,\,\, \mathbf{z}]$ for the \\&#10;equation $\mathbf{G}\mathbf{x} = \mathbf{b} \pmod{q}$.&#10;\end{document}"/>
  <p:tag name="IGUANATEXSIZE" val="22"/>
  <p:tag name="IGUANATEXCURSOR" val="292"/>
  <p:tag name="TRANSPARENCY" val="True"/>
  <p:tag name="FILENAME" val=""/>
  <p:tag name="LATEXENGINEID" val="0"/>
  <p:tag name="TEMPFOLDER" val="c:\temp\"/>
  <p:tag name="LATEXFORMHEIGHT" val="312"/>
  <p:tag name="LATEXFORMWIDTH" val="458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2.4484"/>
  <p:tag name="LATEXADDIN" val="\documentclass{article}&#10;\usepackage{amsmath}&#10;\usepackage{amsfonts}&#10;\pagestyle{empty}&#10;\begin{document}&#10;&#10;\[ (\text{mod}~q) \]&#10;&#10;\end{document}"/>
  <p:tag name="IGUANATEXSIZE" val="22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402.6997"/>
  <p:tag name="LATEXADDIN" val="\documentclass{article}&#10;\usepackage{amsmath}&#10;\usepackage{color}&#10;\usepackage{amsfonts}&#10;\pagestyle{empty}&#10;\begin{document}&#10;&#10;&#10;\noindent $\in&#10;\mathbb{Z}_q^{r \times m}$ &#10;&#10;\end{document}"/>
  <p:tag name="IGUANATEXSIZE" val="18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908.8864"/>
  <p:tag name="LATEXADDIN" val="\documentclass{article}&#10;\usepackage{amsmath}&#10;\usepackage{amsfonts}&#10;\usepackage{color}&#10;\pagestyle{empty}&#10;\begin{document}&#10;&#10;&#10;&#10;\noindent $ \in \mathbb{Z}_q^{d \times m}$&#10;binary \\invertible matrix &#10;&#10;\end{document}"/>
  <p:tag name="IGUANATEXSIZE" val="18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3.6933"/>
  <p:tag name="ORIGINALWIDTH" val="2339.708"/>
  <p:tag name="LATEXADDIN" val="\documentclass{article}&#10;\usepackage{amsmath}&#10;\pagestyle{empty}&#10;\begin{document}&#10;&#10;&#10;\noindent For $\mathbf{x} \in \{0,1\}^{m-d \log(q)}$, use Lemma&#10;to find \\$\mathbf{z} \in \{0,1\}^{d \log(q)}$ s.t. $\mathbf{G} \begin{bmatrix}\mathbf{z} \\ \mathbf{x}\end{bmatrix} = \boldsymbol{0} \pmod q$.&#10;&#10;&#10;\end{document}"/>
  <p:tag name="IGUANATEXSIZE" val="20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56.2429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z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88.6764"/>
  <p:tag name="LATEXADDIN" val="\documentclass{article}&#10;\usepackage{amsmath}&#10;\pagestyle{empty}&#10;\begin{document}&#10;&#10;&#10;&#10; $n^{c/\log\log(n)}$&#10;\end{document}"/>
  <p:tag name="IGUANATEXSIZE" val="2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.2287"/>
  <p:tag name="LATEXADDIN" val="\documentclass{article}&#10;\usepackage{amsmath}&#10;\pagestyle{empty}&#10;\begin{document}&#10;&#10;$\sqrt{n}$&#10;&#10;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62.99213"/>
  <p:tag name="LATEXADDIN" val="\documentclass{article}&#10;\usepackage{amsmath}&#10;\pagestyle{empty}&#10;\begin{document}&#10;&#10;&#10;n&#10;&#10;\end{document}"/>
  <p:tag name="IGUANATEXSIZE" val="22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91.976"/>
  <p:tag name="LATEXADDIN" val="\documentclass{article}&#10;\usepackage{amsmath}&#10;\pagestyle{empty}&#10;\begin{document}&#10;&#10;&#10;$2^{\sim n}$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67.4915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y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91.976"/>
  <p:tag name="LATEXADDIN" val="\documentclass{article}&#10;\usepackage{amsmath}&#10;\pagestyle{empty}&#10;\begin{document}&#10;&#10;&#10;$2^{\sim n}$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62.99213"/>
  <p:tag name="LATEXADDIN" val="\documentclass{article}&#10;\usepackage{amsmath}&#10;\pagestyle{empty}&#10;\begin{document}&#10;&#10;&#10;n&#10;&#10;\end{document}"/>
  <p:tag name="IGUANATEXSIZE" val="22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.2287"/>
  <p:tag name="LATEXADDIN" val="\documentclass{article}&#10;\usepackage{amsmath}&#10;\pagestyle{empty}&#10;\begin{document}&#10;&#10;$\sqrt{n}$&#10;&#10;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88.6764"/>
  <p:tag name="LATEXADDIN" val="\documentclass{article}&#10;\usepackage{amsmath}&#10;\pagestyle{empty}&#10;\begin{document}&#10;&#10;&#10;&#10; $n^{c/\log\log(n)}$&#10;\end{document}"/>
  <p:tag name="IGUANATEXSIZE" val="2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94.9756"/>
  <p:tag name="LATEXADDIN" val="\documentclass{article}&#10;\usepackage{amsmath}&#10;\pagestyle{empty}&#10;\begin{document}&#10;&#10;&#10;$n^{2.5}$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799.775"/>
  <p:tag name="LATEXADDIN" val="\documentclass{article}&#10;\usepackage{amsmath}&#10;\usepackage{color}&#10;\pagestyle{empty}&#10;\begin{document}&#10;&#10;&#10;$x \, \mathsf{ NAND }\, y = z \Leftrightarrow  x,y,w,z \in \{0,1\} \text{ s.t. }  - x - y + 2z + w = 2 \pmod 4 $&#10;&#10;&#10;\end{document}"/>
  <p:tag name="IGUANATEXSIZE" val="1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426"/>
  <p:tag name="ORIGINALWIDTH" val="58.4926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x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82.2272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boldsymbol{0} || \mathbf{I} \]&#10;&#10;\end{document}"/>
  <p:tag name="IGUANATEXSIZE" val="42"/>
  <p:tag name="IGUANATEXCURSOR" val="1681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45.6693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\color{red}r \times (2d + n)  \]&#10;&#10;\end{document}"/>
  <p:tag name="IGUANATEXSIZE" val="20"/>
  <p:tag name="IGUANATEXCURSOR" val="1666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59.917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\color{red}d \times (2d + n)  \]&#10;&#10;\end{document}"/>
  <p:tag name="IGUANATEXSIZE" val="20"/>
  <p:tag name="IGUANATEXCURSOR" val="1666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8.233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|| \star 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28.6464"/>
  <p:tag name="LATEXADDIN" val="\documentclass{article}&#10;\usepackage{amsmath}&#10;\pagestyle{empty}&#10;\begin{document}&#10;&#10;&#10;\[\mathbf{A} \mathbf{x} = \mathcal{C}(\mathbf{x}_{input}) \]&#10;&#10;\end{document}"/>
  <p:tag name="IGUANATEXSIZE" val="2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7.4465"/>
  <p:tag name="ORIGINALWIDTH" val="1018.373"/>
  <p:tag name="LATEXADDIN" val="\documentclass{article}&#10;\usepackage{amsmath}&#10;\pagestyle{empty}&#10;\begin{document}&#10;&#10;&#10;\noindent$\mathbf{G} \mathbf{x} = \boldsymbol{2} \pmod 4$\\&#10;$\text{                                } \Updownarrow$\\&#10;$ \mathbf{x} = \text{Eval}(\mathcal{C},\mathbf{x}_{input})$&#10;&#10;\end{document}"/>
  <p:tag name="IGUANATEXSIZE" val="22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377.578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\color{red}&#10;Missing $2r-n$ collumns!&#10;&#10;\end{document}"/>
  <p:tag name="IGUANATEXSIZE" val="20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1.695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weak-cSIS}}$: \\&#10;Given two lattices $\mathbf{A} \in \mathbb{Z}_q^{r\times m}$ and $\mathbf{G} \in \mathbb{Z}_q^{d\times m}$ \\&#10;\noindent with $m &gt; \log(q)(d + r)$. \\&#10;\noindent Find $\mathbf{x} \neq \mathbf{y}$ s.t. $\mathbf{A}\mathbf{x} = \mathbf{A}\mathbf{y}$ and $\mathbf{G}\mathbf{x} = \mathbf{G}\mathbf{y} = \boldsymbol{0}$.&#10;&#10;&#10;\end{document}"/>
  <p:tag name="IGUANATEXSIZE" val="15"/>
  <p:tag name="IGUANATEXCURSOR" val="5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3.9257"/>
  <p:tag name="ORIGINALWIDTH" val="2350.956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PWPP}}$: \\&#10;Given a circuit $C: \{0,1\}^n \rightarrow \{0,1\}^r$, \\&#10;\noindent with $r &lt; n$. \\&#10;\noindent Find a collision, i.e $\mathbf{x} \neq \mathbf{y}$ s.t. $C(\mathbf{x}) = C(\mathbf{y})$.&#10;&#10;&#10;\end{document}"/>
  <p:tag name="IGUANATEXSIZE" val="15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92.2385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A} \]&#10;&#10;\end{document}"/>
  <p:tag name="IGUANATEXSIZE" val="42"/>
  <p:tag name="IGUANATEXCURSOR" val="166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.488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mathbf{G} \]&#10;&#10;\end{document}"/>
  <p:tag name="IGUANATEXSIZE" val="42"/>
  <p:tag name="IGUANATEXCURSOR" val="1662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6.9891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[ = \]&#10;&#10;\end{document}"/>
  <p:tag name="IGUANATEXSIZE" val="42"/>
  <p:tag name="IGUANATEXCURSOR" val="1640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24.7094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\boldsymbol{0} || \mathbf{I} || \boldsymbol{0} \]&#10;&#10;\end{document}"/>
  <p:tag name="IGUANATEXSIZE" val="42"/>
  <p:tag name="IGUANATEXCURSOR" val="1699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454.4432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&#10;\color{white}&#10;\[ || \star || \boldsymbol{0} || \boldsymbol{0}\]&#10;&#10;\end{document}"/>
  <p:tag name="IGUANATEXSIZE" val="30"/>
  <p:tag name="IGUANATEXCURSOR" val="1697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28.6464"/>
  <p:tag name="LATEXADDIN" val="\documentclass{article}&#10;\usepackage{amsmath}&#10;\pagestyle{empty}&#10;\begin{document}&#10;&#10;&#10;\[\mathbf{A} \mathbf{x} = \mathcal{C}(\mathbf{x}_{input}) \]&#10;&#10;\end{document}"/>
  <p:tag name="IGUANATEXSIZE" val="2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1.695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weak-cSIS}}$: \\&#10;Given two lattices $\mathbf{A} \in \mathbb{Z}_q^{r\times m}$ and $\mathbf{G} \in \mathbb{Z}_q^{d\times m}$ \\&#10;\noindent with $m &gt; \log(q)(d + r)$. \\&#10;\noindent Find $\mathbf{x} \neq \mathbf{y}$ s.t. $\mathbf{A}\mathbf{x} = \mathbf{A}\mathbf{y}$ and $\mathbf{G}\mathbf{x} = \mathbf{G}\mathbf{y} = \boldsymbol{0}$.&#10;&#10;&#10;\end{document}"/>
  <p:tag name="IGUANATEXSIZE" val="15"/>
  <p:tag name="IGUANATEXCURSOR" val="5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073.116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nats}{\mathbb{N}}&#10;&#10;\newcommand{\circuit}{\mathcal}&#10;&#10;\newcommand{\Rev}[1]{\textsc{Rev}(#1)}&#10;\newcommand{\OptM}[1]{\textsc{Opt}(#1)}&#10;&#10;\newtheorem*{BessagaCT}{Bessaga's Converse Theorem}&#10;\newtheorem{theorem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begin{document}&#10;\color{red}&#10;\noindent Collision in the last \\ $2r-n$ coordinates!&#10;&#10;\end{document}"/>
  <p:tag name="IGUANATEXSIZE" val="20"/>
  <p:tag name="IGUANATEXCURSOR" val="1687"/>
  <p:tag name="TRANSPARENCY" val="True"/>
  <p:tag name="FILENAME" val="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7.4465"/>
  <p:tag name="ORIGINALWIDTH" val="1018.373"/>
  <p:tag name="LATEXADDIN" val="\documentclass{article}&#10;\usepackage{amsmath}&#10;\pagestyle{empty}&#10;\begin{document}&#10;&#10;&#10;\noindent$\mathbf{G} \mathbf{x} = \boldsymbol{2} \pmod 4$\\&#10;$\text{                                } \Updownarrow$\\&#10;$ \mathbf{x} = \text{Eval}(\mathcal{C},\mathbf{x}_{input})$&#10;&#10;\end{document}"/>
  <p:tag name="IGUANATEXSIZE" val="1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3.9257"/>
  <p:tag name="ORIGINALWIDTH" val="2350.956"/>
  <p:tag name="LATEXADDIN" val="\documentclass{article}&#10;&#10;\linespread{1.06}&#10;\usepackage[sc]{mathpazo}&#10;&#10;\usepackage{amsmath}&#10;\usepackage{amsfonts}&#10;\usepackage{xcolor}&#10;\pagestyle{empty}&#10;&#10;\newcommand{\class}[1]{\ensuremath{\mathsf{#1}}}&#10;&#10;\begin{document}&#10;&#10;\noindent $\boldsymbol{\class{PWPP}}$: \\&#10;Given a circuit $C: \{0,1\}^n \rightarrow \{0,1\}^r$, \\&#10;\noindent with $r &lt; n$. \\&#10;\noindent Find a collision, i.e $\mathbf{x} \neq \mathbf{y}$ s.t. $C(\mathbf{x}) = C(\mathbf{y})$.&#10;&#10;&#10;\end{document}"/>
  <p:tag name="IGUANATEXSIZE" val="15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1079</Words>
  <Application>Microsoft Office PowerPoint</Application>
  <PresentationFormat>On-screen Show (4:3)</PresentationFormat>
  <Paragraphs>196</Paragraphs>
  <Slides>24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Lucida Handwriting</vt:lpstr>
      <vt:lpstr>Times New Roman</vt:lpstr>
      <vt:lpstr>Office Theme</vt:lpstr>
      <vt:lpstr>PPP-completeness with Connections to Cryptography</vt:lpstr>
      <vt:lpstr>Universal Cryptographic Objects</vt:lpstr>
      <vt:lpstr>PowerPoint Presentation</vt:lpstr>
      <vt:lpstr>PowerPoint Presentation</vt:lpstr>
      <vt:lpstr>TFNP</vt:lpstr>
      <vt:lpstr>PPP and PWPP</vt:lpstr>
      <vt:lpstr>PPP/PWPP and Cryptography</vt:lpstr>
      <vt:lpstr>PPP/PWPP-completeness</vt:lpstr>
      <vt:lpstr>Short Integer Solution Problem</vt:lpstr>
      <vt:lpstr>Short Integer Solution Problem</vt:lpstr>
      <vt:lpstr>PowerPoint Presentation</vt:lpstr>
      <vt:lpstr>PPP/PWPP and Cryptography</vt:lpstr>
      <vt:lpstr>PPP/PWPP and Cryptography</vt:lpstr>
      <vt:lpstr>weak-cSIS Problem</vt:lpstr>
      <vt:lpstr>PowerPoint Presentation</vt:lpstr>
      <vt:lpstr>PowerPoint Presentation</vt:lpstr>
      <vt:lpstr>PowerPoint Presentation</vt:lpstr>
      <vt:lpstr>Hash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with connections to Cryptography</dc:title>
  <dc:creator>katesot8@hotmail.com</dc:creator>
  <cp:lastModifiedBy>Manolis Zampetakis</cp:lastModifiedBy>
  <cp:revision>203</cp:revision>
  <dcterms:created xsi:type="dcterms:W3CDTF">2018-04-20T09:17:36Z</dcterms:created>
  <dcterms:modified xsi:type="dcterms:W3CDTF">2018-06-17T18:54:30Z</dcterms:modified>
</cp:coreProperties>
</file>